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6858000" cy="9601200"/>
  <p:notesSz cx="9601200" cy="685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57200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6400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383280" y="118872"/>
            <a:ext cx="32918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b="1" spc="200" kern="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КОММЕРЧЕСКОЕ ПРЕДЛОЖЕНИЕ</a:t>
            </a:r>
            <a:endParaRPr lang="en-US" sz="750" dirty="0"/>
          </a:p>
        </p:txBody>
      </p:sp>
      <p:sp>
        <p:nvSpPr>
          <p:cNvPr id="5" name="Shape 3"/>
          <p:cNvSpPr/>
          <p:nvPr/>
        </p:nvSpPr>
        <p:spPr>
          <a:xfrm>
            <a:off x="201168" y="585216"/>
            <a:ext cx="1920240" cy="20116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01168" y="585216"/>
            <a:ext cx="1920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spc="12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 1С С ИИ ПОД КЛЮЧ</a:t>
            </a:r>
            <a:endParaRPr lang="en-US" sz="700" dirty="0"/>
          </a:p>
        </p:txBody>
      </p:sp>
      <p:sp>
        <p:nvSpPr>
          <p:cNvPr id="7" name="Text 5"/>
          <p:cNvSpPr/>
          <p:nvPr/>
        </p:nvSpPr>
        <p:spPr>
          <a:xfrm>
            <a:off x="201168" y="859536"/>
            <a:ext cx="6455664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Делайте бизнес.</a:t>
            </a:r>
            <a:endParaRPr lang="en-US" sz="2600" dirty="0"/>
          </a:p>
          <a:p>
            <a:pPr indent="0" marL="0">
              <a:lnSpc>
                <a:spcPct val="112000"/>
              </a:lnSpc>
              <a:buNone/>
            </a:pPr>
            <a:r>
              <a:rPr lang="en-US" sz="26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 работайте в нём.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201168" y="1664208"/>
            <a:ext cx="6455664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ИИ-сотрудники + Agile:SCRUM.</a:t>
            </a:r>
            <a:endParaRPr lang="en-US" sz="9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9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100+ внедрений. Первый результат — через 2 недели.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01168" y="2157984"/>
            <a:ext cx="6455664" cy="10973"/>
          </a:xfrm>
          <a:prstGeom prst="rect">
            <a:avLst/>
          </a:prstGeom>
          <a:solidFill>
            <a:srgbClr val="D0D0DA"/>
          </a:solidFill>
          <a:ln w="12700">
            <a:solidFill>
              <a:srgbClr val="D0D0D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01168" y="2249424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01168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83464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🏭 Внедрение 1С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283464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ERP / УНФ / КА с нуля или переход с УПП/SAP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2377440" y="2249424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2377440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459736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Доработка 1С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459736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Обработки, отчёты, интеграции, расширения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4553712" y="2249424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53712" y="2249424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636008" y="2322576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🤖 ИИ-сотрудники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4636008" y="2578608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Рутину берёт ИИ — команда на рост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201168" y="3035808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01168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83464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Agile:SCRUM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283464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2 нед. Demo каждый спринт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377440" y="3035808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2377440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459736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⚙️ АСУ ТП + 1С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2459736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Учёт и оборудование в одном контракте</a:t>
            </a:r>
            <a:endParaRPr lang="en-US" sz="750" dirty="0"/>
          </a:p>
        </p:txBody>
      </p:sp>
      <p:sp>
        <p:nvSpPr>
          <p:cNvPr id="30" name="Shape 28"/>
          <p:cNvSpPr/>
          <p:nvPr/>
        </p:nvSpPr>
        <p:spPr>
          <a:xfrm>
            <a:off x="4553712" y="3035808"/>
            <a:ext cx="2103120" cy="71323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553712" y="3035808"/>
            <a:ext cx="29261" cy="71323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36008" y="3108960"/>
            <a:ext cx="19933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ВЭД Турция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636008" y="3364992"/>
            <a:ext cx="199339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5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International. РФ ↔ TR в одном договоре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201168" y="3803904"/>
            <a:ext cx="6455664" cy="10973"/>
          </a:xfrm>
          <a:prstGeom prst="rect">
            <a:avLst/>
          </a:prstGeom>
          <a:solidFill>
            <a:srgbClr val="D0D0DA"/>
          </a:solidFill>
          <a:ln w="12700">
            <a:solidFill>
              <a:srgbClr val="D0D0DA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201168" y="3913632"/>
            <a:ext cx="1568196" cy="98755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65176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265176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БЕСПЛАТНО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265176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Разбор ситуации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минут онлайн</a:t>
            </a:r>
            <a:endParaRPr lang="en-US" sz="680" dirty="0"/>
          </a:p>
        </p:txBody>
      </p:sp>
      <p:sp>
        <p:nvSpPr>
          <p:cNvPr id="39" name="Shape 37"/>
          <p:cNvSpPr/>
          <p:nvPr/>
        </p:nvSpPr>
        <p:spPr>
          <a:xfrm>
            <a:off x="1830629" y="3913632"/>
            <a:ext cx="1568196" cy="98755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1894637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1894637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25 000 ₽</a:t>
            </a:r>
            <a:endParaRPr lang="en-US" sz="1050" dirty="0"/>
          </a:p>
        </p:txBody>
      </p:sp>
      <p:sp>
        <p:nvSpPr>
          <p:cNvPr id="42" name="Text 40"/>
          <p:cNvSpPr/>
          <p:nvPr/>
        </p:nvSpPr>
        <p:spPr>
          <a:xfrm>
            <a:off x="1894637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процессов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Зачтётся в проект</a:t>
            </a:r>
            <a:endParaRPr lang="en-US" sz="680" dirty="0"/>
          </a:p>
        </p:txBody>
      </p:sp>
      <p:sp>
        <p:nvSpPr>
          <p:cNvPr id="43" name="Shape 41"/>
          <p:cNvSpPr/>
          <p:nvPr/>
        </p:nvSpPr>
        <p:spPr>
          <a:xfrm>
            <a:off x="3460090" y="3913632"/>
            <a:ext cx="1568196" cy="98755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524098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Сопровождение</a:t>
            </a:r>
            <a:endParaRPr lang="en-US" sz="750" dirty="0"/>
          </a:p>
        </p:txBody>
      </p:sp>
      <p:sp>
        <p:nvSpPr>
          <p:cNvPr id="45" name="Text 43"/>
          <p:cNvSpPr/>
          <p:nvPr/>
        </p:nvSpPr>
        <p:spPr>
          <a:xfrm>
            <a:off x="3524098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150 000 ₽/мес</a:t>
            </a:r>
            <a:endParaRPr lang="en-US" sz="1050" dirty="0"/>
          </a:p>
        </p:txBody>
      </p:sp>
      <p:sp>
        <p:nvSpPr>
          <p:cNvPr id="46" name="Text 44"/>
          <p:cNvSpPr/>
          <p:nvPr/>
        </p:nvSpPr>
        <p:spPr>
          <a:xfrm>
            <a:off x="3524098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 на поддержке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доработка в мес</a:t>
            </a:r>
            <a:endParaRPr lang="en-US" sz="680" dirty="0"/>
          </a:p>
        </p:txBody>
      </p:sp>
      <p:sp>
        <p:nvSpPr>
          <p:cNvPr id="47" name="Shape 45"/>
          <p:cNvSpPr/>
          <p:nvPr/>
        </p:nvSpPr>
        <p:spPr>
          <a:xfrm>
            <a:off x="5089550" y="3913632"/>
            <a:ext cx="1568196" cy="987552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153558" y="3977640"/>
            <a:ext cx="1476756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Внедрение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5153558" y="4187952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ТЗ</a:t>
            </a:r>
            <a:endParaRPr lang="en-US" sz="1050" dirty="0"/>
          </a:p>
        </p:txBody>
      </p:sp>
      <p:sp>
        <p:nvSpPr>
          <p:cNvPr id="50" name="Text 48"/>
          <p:cNvSpPr/>
          <p:nvPr/>
        </p:nvSpPr>
        <p:spPr>
          <a:xfrm>
            <a:off x="5153558" y="4535424"/>
            <a:ext cx="14767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2 нед</a:t>
            </a:r>
            <a:endParaRPr lang="en-US" sz="68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68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каждый спринт</a:t>
            </a:r>
            <a:endParaRPr lang="en-US" sz="680" dirty="0"/>
          </a:p>
        </p:txBody>
      </p:sp>
      <p:sp>
        <p:nvSpPr>
          <p:cNvPr id="51" name="Text 49"/>
          <p:cNvSpPr/>
          <p:nvPr/>
        </p:nvSpPr>
        <p:spPr>
          <a:xfrm>
            <a:off x="201168" y="4956048"/>
            <a:ext cx="645566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80" i="1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 зачитывается в стоимость при заключении контракта. Гарантия 1 год.</a:t>
            </a:r>
            <a:endParaRPr lang="en-US" sz="680" dirty="0"/>
          </a:p>
        </p:txBody>
      </p:sp>
      <p:sp>
        <p:nvSpPr>
          <p:cNvPr id="52" name="Shape 50"/>
          <p:cNvSpPr/>
          <p:nvPr/>
        </p:nvSpPr>
        <p:spPr>
          <a:xfrm>
            <a:off x="0" y="5193792"/>
            <a:ext cx="6858000" cy="4407408"/>
          </a:xfrm>
          <a:prstGeom prst="rect">
            <a:avLst/>
          </a:prstGeom>
          <a:solidFill>
            <a:srgbClr val="EAEAEE"/>
          </a:solidFill>
          <a:ln w="12700">
            <a:solidFill>
              <a:srgbClr val="EAEAEE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201168" y="5285232"/>
            <a:ext cx="645566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минут — Иван лично.</a:t>
            </a:r>
            <a:endParaRPr lang="en-US" sz="900" dirty="0"/>
          </a:p>
          <a:p>
            <a:pPr indent="0" marL="0">
              <a:lnSpc>
                <a:spcPct val="135000"/>
              </a:lnSpc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Расскажу, что в структуре не так и в каком порядке чинить.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201168" y="569671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1572768" y="569671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+7 926 994-94-10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3401568" y="5696712"/>
            <a:ext cx="12801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4754880" y="5696712"/>
            <a:ext cx="173736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sales@vanteam.ru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6858000" cy="457200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01168" y="64008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</a:t>
            </a:r>
            <a:pPr indent="0" marL="0">
              <a:buNone/>
            </a:pPr>
            <a:r>
              <a:rPr lang="en-US" sz="1700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700" dirty="0"/>
          </a:p>
        </p:txBody>
      </p:sp>
      <p:sp>
        <p:nvSpPr>
          <p:cNvPr id="4" name="Text 2"/>
          <p:cNvSpPr/>
          <p:nvPr/>
        </p:nvSpPr>
        <p:spPr>
          <a:xfrm>
            <a:off x="3931920" y="118872"/>
            <a:ext cx="2743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50" b="1" spc="200" kern="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КЕЙСЫ И ПОЧЕМУ МЫ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201168" y="566928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Результаты клиентов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01168" y="859536"/>
            <a:ext cx="2121408" cy="107899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201168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92608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ENFRAME EXPO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292608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+200%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292608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эффективность команды</a:t>
            </a:r>
            <a:endParaRPr lang="en-US" sz="750" dirty="0"/>
          </a:p>
        </p:txBody>
      </p:sp>
      <p:sp>
        <p:nvSpPr>
          <p:cNvPr id="11" name="Text 9"/>
          <p:cNvSpPr/>
          <p:nvPr/>
        </p:nvSpPr>
        <p:spPr>
          <a:xfrm>
            <a:off x="292608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35 797 звонков · оборот 413 млн ₽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ИИ-аналитика звонков + SCRUM</a:t>
            </a:r>
            <a:endParaRPr lang="en-US" sz="680" dirty="0"/>
          </a:p>
        </p:txBody>
      </p:sp>
      <p:sp>
        <p:nvSpPr>
          <p:cNvPr id="12" name="Shape 10"/>
          <p:cNvSpPr/>
          <p:nvPr/>
        </p:nvSpPr>
        <p:spPr>
          <a:xfrm>
            <a:off x="2404872" y="859536"/>
            <a:ext cx="2121408" cy="107899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04872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96312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Завод Феникс</a:t>
            </a:r>
            <a:endParaRPr lang="en-US" sz="850" dirty="0"/>
          </a:p>
        </p:txBody>
      </p:sp>
      <p:sp>
        <p:nvSpPr>
          <p:cNvPr id="15" name="Text 13"/>
          <p:cNvSpPr/>
          <p:nvPr/>
        </p:nvSpPr>
        <p:spPr>
          <a:xfrm>
            <a:off x="2496312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2496312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незавершённого производства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2496312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Производство · 1С:ERP + АСУ ТП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Собственник вышел из операционки</a:t>
            </a:r>
            <a:endParaRPr lang="en-US" sz="680" dirty="0"/>
          </a:p>
        </p:txBody>
      </p:sp>
      <p:sp>
        <p:nvSpPr>
          <p:cNvPr id="18" name="Shape 16"/>
          <p:cNvSpPr/>
          <p:nvPr/>
        </p:nvSpPr>
        <p:spPr>
          <a:xfrm>
            <a:off x="4608576" y="859536"/>
            <a:ext cx="2121408" cy="1078992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608576" y="859536"/>
            <a:ext cx="2121408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00016" y="950976"/>
            <a:ext cx="198424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PETTO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700016" y="1152144"/>
            <a:ext cx="198424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−90%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4700016" y="1444752"/>
            <a:ext cx="198424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ошибок в производстве</a:t>
            </a:r>
            <a:endParaRPr lang="en-US" sz="750" dirty="0"/>
          </a:p>
        </p:txBody>
      </p:sp>
      <p:sp>
        <p:nvSpPr>
          <p:cNvPr id="23" name="Text 21"/>
          <p:cNvSpPr/>
          <p:nvPr/>
        </p:nvSpPr>
        <p:spPr>
          <a:xfrm>
            <a:off x="4700016" y="1627632"/>
            <a:ext cx="198424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+30% объём без найма</a:t>
            </a:r>
            <a:endParaRPr lang="en-US" sz="68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68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ИИ-сотрудники на конвейере</a:t>
            </a:r>
            <a:endParaRPr lang="en-US" sz="680" dirty="0"/>
          </a:p>
        </p:txBody>
      </p:sp>
      <p:sp>
        <p:nvSpPr>
          <p:cNvPr id="24" name="Shape 22"/>
          <p:cNvSpPr/>
          <p:nvPr/>
        </p:nvSpPr>
        <p:spPr>
          <a:xfrm>
            <a:off x="201168" y="2029968"/>
            <a:ext cx="6455664" cy="10973"/>
          </a:xfrm>
          <a:prstGeom prst="rect">
            <a:avLst/>
          </a:prstGeom>
          <a:solidFill>
            <a:srgbClr val="D0D0DA"/>
          </a:solidFill>
          <a:ln w="12700">
            <a:solidFill>
              <a:srgbClr val="D0D0D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01168" y="2157984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Почему VANTEAM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01168" y="2450592"/>
            <a:ext cx="2121408" cy="1024128"/>
          </a:xfrm>
          <a:prstGeom prst="rect">
            <a:avLst/>
          </a:prstGeom>
          <a:solidFill>
            <a:srgbClr val="EAEAEE"/>
          </a:solidFill>
          <a:ln w="12700">
            <a:solidFill>
              <a:srgbClr val="EAEAE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10896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−30%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310896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 смете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310896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Разработчики работают с ИИ-помощниками. Меньше часов — ниже смета. Не скидка — структурно.</a:t>
            </a:r>
            <a:endParaRPr lang="en-US" sz="700" dirty="0"/>
          </a:p>
        </p:txBody>
      </p:sp>
      <p:sp>
        <p:nvSpPr>
          <p:cNvPr id="30" name="Shape 28"/>
          <p:cNvSpPr/>
          <p:nvPr/>
        </p:nvSpPr>
        <p:spPr>
          <a:xfrm>
            <a:off x="2404872" y="2450592"/>
            <a:ext cx="2121408" cy="1024128"/>
          </a:xfrm>
          <a:prstGeom prst="rect">
            <a:avLst/>
          </a:prstGeom>
          <a:solidFill>
            <a:srgbClr val="EAEAEE"/>
          </a:solidFill>
          <a:ln w="12700">
            <a:solidFill>
              <a:srgbClr val="EAEAEE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514600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2514600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дней до результата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2514600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Спринты по 2 недели. Demo каждый спринт. Не «через год покажем» — на 14-й день первый кусок работает.</a:t>
            </a:r>
            <a:endParaRPr lang="en-US" sz="700" dirty="0"/>
          </a:p>
        </p:txBody>
      </p:sp>
      <p:sp>
        <p:nvSpPr>
          <p:cNvPr id="34" name="Shape 32"/>
          <p:cNvSpPr/>
          <p:nvPr/>
        </p:nvSpPr>
        <p:spPr>
          <a:xfrm>
            <a:off x="4608576" y="2450592"/>
            <a:ext cx="2121408" cy="1024128"/>
          </a:xfrm>
          <a:prstGeom prst="rect">
            <a:avLst/>
          </a:prstGeom>
          <a:solidFill>
            <a:srgbClr val="EAEAEE"/>
          </a:solidFill>
          <a:ln w="12700">
            <a:solidFill>
              <a:srgbClr val="EAEAEE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18304" y="2523744"/>
            <a:ext cx="195681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36" name="Text 34"/>
          <p:cNvSpPr/>
          <p:nvPr/>
        </p:nvSpPr>
        <p:spPr>
          <a:xfrm>
            <a:off x="4718304" y="2852928"/>
            <a:ext cx="1956816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контракт</a:t>
            </a:r>
            <a:endParaRPr lang="en-US" sz="800" dirty="0"/>
          </a:p>
        </p:txBody>
      </p:sp>
      <p:sp>
        <p:nvSpPr>
          <p:cNvPr id="37" name="Text 35"/>
          <p:cNvSpPr/>
          <p:nvPr/>
        </p:nvSpPr>
        <p:spPr>
          <a:xfrm>
            <a:off x="4718304" y="3035808"/>
            <a:ext cx="195681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1С + ИИ + АСУ ТП в одном договоре. Обычно 3 подрядчика. У нас — один договор, одна гарантия.</a:t>
            </a:r>
            <a:endParaRPr lang="en-US" sz="700" dirty="0"/>
          </a:p>
        </p:txBody>
      </p:sp>
      <p:sp>
        <p:nvSpPr>
          <p:cNvPr id="38" name="Shape 36"/>
          <p:cNvSpPr/>
          <p:nvPr/>
        </p:nvSpPr>
        <p:spPr>
          <a:xfrm>
            <a:off x="201168" y="3566160"/>
            <a:ext cx="6455664" cy="10973"/>
          </a:xfrm>
          <a:prstGeom prst="rect">
            <a:avLst/>
          </a:prstGeom>
          <a:solidFill>
            <a:srgbClr val="D0D0DA"/>
          </a:solidFill>
          <a:ln w="12700">
            <a:solidFill>
              <a:srgbClr val="D0D0DA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201168" y="3694176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Как начать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201168" y="3968496"/>
            <a:ext cx="2121408" cy="658368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292608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292608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658368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658368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Иван лично · онлайн · бесплатно</a:t>
            </a:r>
            <a:endParaRPr lang="en-US" sz="700" dirty="0"/>
          </a:p>
        </p:txBody>
      </p:sp>
      <p:sp>
        <p:nvSpPr>
          <p:cNvPr id="45" name="Shape 43"/>
          <p:cNvSpPr/>
          <p:nvPr/>
        </p:nvSpPr>
        <p:spPr>
          <a:xfrm>
            <a:off x="2404872" y="3968496"/>
            <a:ext cx="2121408" cy="658368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2496312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496312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2862072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Диагностика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2862072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Аудит процессов · ТЗ составляем мы · от 25 000 ₽</a:t>
            </a:r>
            <a:endParaRPr lang="en-US" sz="700" dirty="0"/>
          </a:p>
        </p:txBody>
      </p:sp>
      <p:sp>
        <p:nvSpPr>
          <p:cNvPr id="50" name="Shape 48"/>
          <p:cNvSpPr/>
          <p:nvPr/>
        </p:nvSpPr>
        <p:spPr>
          <a:xfrm>
            <a:off x="4608576" y="3968496"/>
            <a:ext cx="2121408" cy="658368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700016" y="4078224"/>
            <a:ext cx="274320" cy="274320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700016" y="407822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065776" y="4059936"/>
            <a:ext cx="159105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Спринт → Demo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5065776" y="4279392"/>
            <a:ext cx="15910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700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Первый результат на 14-й день</a:t>
            </a:r>
            <a:endParaRPr lang="en-US" sz="700" dirty="0"/>
          </a:p>
        </p:txBody>
      </p:sp>
      <p:sp>
        <p:nvSpPr>
          <p:cNvPr id="55" name="Shape 53"/>
          <p:cNvSpPr/>
          <p:nvPr/>
        </p:nvSpPr>
        <p:spPr>
          <a:xfrm>
            <a:off x="0" y="8229600"/>
            <a:ext cx="6858000" cy="1371600"/>
          </a:xfrm>
          <a:prstGeom prst="rect">
            <a:avLst/>
          </a:prstGeom>
          <a:solidFill>
            <a:srgbClr val="F4F4F6"/>
          </a:solidFill>
          <a:ln w="12700">
            <a:solidFill>
              <a:srgbClr val="F4F4F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0" y="8229600"/>
            <a:ext cx="6858000" cy="32918"/>
          </a:xfrm>
          <a:prstGeom prst="rect">
            <a:avLst/>
          </a:prstGeom>
          <a:solidFill>
            <a:srgbClr val="E63946"/>
          </a:solidFill>
          <a:ln w="12700">
            <a:solidFill>
              <a:srgbClr val="E63946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201168" y="8321040"/>
            <a:ext cx="64556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Бриф 30 минут — Иван лично. Расскажу, что в структуре не так и в каком порядке чинить.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201168" y="863193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639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vanteam.ru</a:t>
            </a:r>
            <a:endParaRPr lang="en-US" sz="1000" dirty="0"/>
          </a:p>
        </p:txBody>
      </p:sp>
      <p:sp>
        <p:nvSpPr>
          <p:cNvPr id="59" name="Text 57"/>
          <p:cNvSpPr/>
          <p:nvPr/>
        </p:nvSpPr>
        <p:spPr>
          <a:xfrm>
            <a:off x="1664208" y="8631936"/>
            <a:ext cx="1737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+7 926 994-94-10</a:t>
            </a:r>
            <a:endParaRPr lang="en-US" sz="1000" dirty="0"/>
          </a:p>
        </p:txBody>
      </p:sp>
      <p:sp>
        <p:nvSpPr>
          <p:cNvPr id="60" name="Text 58"/>
          <p:cNvSpPr/>
          <p:nvPr/>
        </p:nvSpPr>
        <p:spPr>
          <a:xfrm>
            <a:off x="3493008" y="8631936"/>
            <a:ext cx="1371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@bokhan_ivan</a:t>
            </a:r>
            <a:endParaRPr lang="en-US" sz="1000" dirty="0"/>
          </a:p>
        </p:txBody>
      </p:sp>
      <p:sp>
        <p:nvSpPr>
          <p:cNvPr id="61" name="Text 59"/>
          <p:cNvSpPr/>
          <p:nvPr/>
        </p:nvSpPr>
        <p:spPr>
          <a:xfrm>
            <a:off x="4937760" y="8631936"/>
            <a:ext cx="1645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3A3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sales@vanteam.ru</a:t>
            </a:r>
            <a:endParaRPr lang="en-US" sz="1000" dirty="0"/>
          </a:p>
        </p:txBody>
      </p:sp>
      <p:sp>
        <p:nvSpPr>
          <p:cNvPr id="62" name="Text 60"/>
          <p:cNvSpPr/>
          <p:nvPr/>
        </p:nvSpPr>
        <p:spPr>
          <a:xfrm>
            <a:off x="201168" y="8906256"/>
            <a:ext cx="645566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i="1" dirty="0">
                <a:solidFill>
                  <a:srgbClr val="6B6B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© VANTEAM · ИП Бохан И.В. · Коммерческое предложение. Конфиденциально.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VANTEAM — Коммерческое предложение</dc:title>
  <dc:subject>PptxGenJS Presentation</dc:subject>
  <dc:creator>VANTEAM</dc:creator>
  <cp:lastModifiedBy>VANTEAM</cp:lastModifiedBy>
  <cp:revision>1</cp:revision>
  <dcterms:created xsi:type="dcterms:W3CDTF">2026-05-13T14:54:30Z</dcterms:created>
  <dcterms:modified xsi:type="dcterms:W3CDTF">2026-05-13T14:54:30Z</dcterms:modified>
</cp:coreProperties>
</file>