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6858000" cy="12191695"/>
  <p:notesSz cx="12191695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Projects\VANSOFT_marketing\presentations\v2_2026-05-11\_screenshots\logo-mark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57200"/>
            <a:ext cx="457200" cy="4572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24128" y="4572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600" dirty="0"/>
          </a:p>
        </p:txBody>
      </p:sp>
      <p:sp>
        <p:nvSpPr>
          <p:cNvPr id="4" name="Shape 1"/>
          <p:cNvSpPr/>
          <p:nvPr/>
        </p:nvSpPr>
        <p:spPr>
          <a:xfrm>
            <a:off x="4389120" y="502920"/>
            <a:ext cx="2011680" cy="365760"/>
          </a:xfrm>
          <a:prstGeom prst="roundRect">
            <a:avLst>
              <a:gd name="adj" fmla="val 30000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4389120" y="5029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2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 в смете</a:t>
            </a:r>
            <a:endParaRPr lang="en-US" sz="1000" dirty="0"/>
          </a:p>
        </p:txBody>
      </p:sp>
      <p:sp>
        <p:nvSpPr>
          <p:cNvPr id="6" name="Text 3"/>
          <p:cNvSpPr/>
          <p:nvPr/>
        </p:nvSpPr>
        <p:spPr>
          <a:xfrm>
            <a:off x="457200" y="4114800"/>
            <a:ext cx="59436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Делайте
бизнес.
</a:t>
            </a:r>
            <a:pPr indent="0" marL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работайте
</a:t>
            </a:r>
            <a:pPr indent="0" marL="0">
              <a:spcAft>
                <a:spcPts val="400"/>
              </a:spcAft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нём.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457200" y="9601200"/>
            <a:ext cx="5943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Внедряем 1С с ИИ-сотрудниками по Agile:SCRUM.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 на 30% дешевле — с первого счёта.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11368735"/>
            <a:ext cx="5943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12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Бохан · Топ-400 «Гендиректор» · Дилер 1С Турция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07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УЗНАЁТЕ СВОЮ СИТУАЦИЮ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Внедрили 1С —
</a:t>
            </a:r>
            <a:pPr indent="0" marL="0">
              <a:spcAft>
                <a:spcPts val="400"/>
              </a:spcAft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всё равно рутина.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5943600" cy="15087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3291840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есть, не работает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640080" y="3822192"/>
            <a:ext cx="5577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ведёт учёт в Excel.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4800600"/>
            <a:ext cx="5943600" cy="15087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4983480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AI-пилоты провалены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" y="5513832"/>
            <a:ext cx="5577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88% не доходят до прода.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6492240"/>
            <a:ext cx="5943600" cy="15087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" y="6675120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Часы раздуты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0080" y="7205472"/>
            <a:ext cx="5577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 = 1000+ ч в смете.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8183880"/>
            <a:ext cx="5943600" cy="15087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8366760"/>
            <a:ext cx="5577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Цены прячут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" y="8897112"/>
            <a:ext cx="5577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из 13 интеграторов.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07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КОНТРАКТ У НАС ДЕШЕВЛЕ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
</a:t>
            </a:r>
            <a:pPr indent="0" marL="0">
              <a:spcAft>
                <a:spcPts val="4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смете.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2834640"/>
            <a:ext cx="5943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Наши senior-разработчики работают с ИИ-помощниками: рутинный код, документация, тесты — генерируются ИИ. Часов в проекте структурно меньше.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4389120"/>
            <a:ext cx="5943600" cy="292608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45262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СТАНДАРТНЫЙ ИНТЕГРАТОР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85800" y="4846320"/>
            <a:ext cx="5486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1 000 ч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685800" y="598932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ставка = базовая смета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85800" y="644652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Разработчики пишут рутинные обработки и документацию вручную.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7680960"/>
            <a:ext cx="5943600" cy="2926080"/>
          </a:xfrm>
          <a:prstGeom prst="rect">
            <a:avLst/>
          </a:prstGeom>
          <a:solidFill>
            <a:srgbClr val="1C1C24"/>
          </a:solidFill>
          <a:ln w="19050">
            <a:solidFill>
              <a:srgbClr val="E6394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7516368"/>
            <a:ext cx="1371600" cy="274320"/>
          </a:xfrm>
          <a:prstGeom prst="roundRect">
            <a:avLst>
              <a:gd name="adj" fmla="val 40000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751636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2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85800" y="786384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ТОТ ЖЕ SCOPE, МЕНЬШЕ ЧАСОВ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85800" y="8183880"/>
            <a:ext cx="5486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 ч</a:t>
            </a:r>
            <a:endParaRPr lang="en-US" sz="5200" dirty="0"/>
          </a:p>
        </p:txBody>
      </p:sp>
      <p:sp>
        <p:nvSpPr>
          <p:cNvPr id="15" name="Text 13"/>
          <p:cNvSpPr/>
          <p:nvPr/>
        </p:nvSpPr>
        <p:spPr>
          <a:xfrm>
            <a:off x="685800" y="93268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 та же ставка = </a:t>
            </a:r>
            <a:pPr indent="0" marL="0">
              <a:buNone/>
            </a:pPr>
            <a:r>
              <a:rPr lang="en-US" sz="13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от сметы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85800" y="978408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ИИ-помощники готовят рутину. Senior решает сложное.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07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ЧТО ВХОДИТ В КОНТРАКТ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направления.
</a:t>
            </a:r>
            <a:pPr indent="0" marL="0">
              <a:spcAft>
                <a:spcPts val="400"/>
              </a:spcAft>
              <a:buNone/>
            </a:pPr>
            <a:r>
              <a:rPr lang="en-US" sz="15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Один контракт. Одна гарантия.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301752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301752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36576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 1С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685800" y="475488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/ УНФ / КА с нуля по SCRUM.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520440" y="301752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520440" y="301752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49040" y="32918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749040" y="36576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Доработка 1С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749040" y="475488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Отчёты, обработки, интеграции.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685800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685800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71323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85800" y="749808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До-внедрение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85800" y="85953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Перезапуск проваленных проектов.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520440" y="685800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520440" y="6858000"/>
            <a:ext cx="288036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49040" y="71323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749040" y="749808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ВЭД-контур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3749040" y="859536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International Турция + ENFRAME F1.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109728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Сквозные: ИИ-помощники у разработчиков · CRM + 1С · SCRUM 14 дней.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07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МЫ РАБОТАЕМ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Четыре спринта
</a:t>
            </a:r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другой компании.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301752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301752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85800" y="329184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85800" y="370332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685800" y="480060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дней. Аудит, интервью.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520440" y="301752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520440" y="301752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49040" y="329184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1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749040" y="370332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Первая ценность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3749040" y="480060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MVP в проде на 14-й день.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685800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6858000"/>
            <a:ext cx="2880360" cy="0"/>
          </a:xfrm>
          <a:prstGeom prst="line">
            <a:avLst/>
          </a:prstGeom>
          <a:noFill/>
          <a:ln w="3175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713232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СПРИНТЫ 2–N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85800" y="75438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Масштабирование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685800" y="864108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каждые 2 недели.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520440" y="6858000"/>
            <a:ext cx="2880360" cy="365760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520440" y="6858000"/>
            <a:ext cx="2880360" cy="0"/>
          </a:xfrm>
          <a:prstGeom prst="line">
            <a:avLst/>
          </a:prstGeom>
          <a:noFill/>
          <a:ln w="3175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49040" y="713232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ПЕРЕДАЧА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749040" y="7543800"/>
            <a:ext cx="2423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Гарантия 1 год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3749040" y="8641080"/>
            <a:ext cx="2423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Обучение, сопровождение.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109728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ТЗ пишем мы. Это снимает 64% риск провала AI-пилотов (McKinsey 2026).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07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ПРОЗРАЧНЫЕ ЦЕНЫ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Показываем цены.
</a:t>
            </a:r>
            <a:pPr indent="0" marL="0">
              <a:spcAft>
                <a:spcPts val="400"/>
              </a:spcAft>
              <a:buNone/>
            </a:pPr>
            <a:r>
              <a:rPr lang="en-US" sz="16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из 13 конкурентов — нет.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3017520"/>
            <a:ext cx="288036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333756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373075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₽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85800" y="4709160"/>
            <a:ext cx="242316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4846320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 с Иваном лично.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520440" y="3017520"/>
            <a:ext cx="288036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749040" y="333756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749040" y="373075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25 000 ₽</a:t>
            </a:r>
            <a:endParaRPr lang="en-US" sz="2600" dirty="0"/>
          </a:p>
        </p:txBody>
      </p:sp>
      <p:sp>
        <p:nvSpPr>
          <p:cNvPr id="12" name="Shape 10"/>
          <p:cNvSpPr/>
          <p:nvPr/>
        </p:nvSpPr>
        <p:spPr>
          <a:xfrm>
            <a:off x="3749040" y="4709160"/>
            <a:ext cx="242316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749040" y="4846320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дней. Возвратная.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6766560"/>
            <a:ext cx="2880360" cy="3566160"/>
          </a:xfrm>
          <a:prstGeom prst="rect">
            <a:avLst/>
          </a:prstGeom>
          <a:solidFill>
            <a:srgbClr val="1C1C24"/>
          </a:solidFill>
          <a:ln w="19050">
            <a:solidFill>
              <a:srgbClr val="E6394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85800" y="6638544"/>
            <a:ext cx="1188720" cy="256032"/>
          </a:xfrm>
          <a:prstGeom prst="roundRect">
            <a:avLst>
              <a:gd name="adj" fmla="val 42857"/>
            </a:avLst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5800" y="6638544"/>
            <a:ext cx="1188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2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Старт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85800" y="708660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СОПРОВОЖДЕНИЕ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85800" y="747979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150 000 ₽</a:t>
            </a:r>
            <a:pPr indent="0" marL="0">
              <a:buNone/>
            </a:pPr>
            <a:r>
              <a:rPr lang="en-US" sz="110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/мес</a:t>
            </a:r>
            <a:endParaRPr lang="en-US" sz="2600" dirty="0"/>
          </a:p>
        </p:txBody>
      </p:sp>
      <p:sp>
        <p:nvSpPr>
          <p:cNvPr id="19" name="Shape 17"/>
          <p:cNvSpPr/>
          <p:nvPr/>
        </p:nvSpPr>
        <p:spPr>
          <a:xfrm>
            <a:off x="685800" y="8458200"/>
            <a:ext cx="242316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85800" y="8595360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гарантия 1 год.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520440" y="6766560"/>
            <a:ext cx="2880360" cy="3566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749040" y="7086600"/>
            <a:ext cx="2423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749040" y="7479792"/>
            <a:ext cx="2423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ТЗ</a:t>
            </a:r>
            <a:endParaRPr lang="en-US" sz="2600" dirty="0"/>
          </a:p>
        </p:txBody>
      </p:sp>
      <p:sp>
        <p:nvSpPr>
          <p:cNvPr id="24" name="Shape 22"/>
          <p:cNvSpPr/>
          <p:nvPr/>
        </p:nvSpPr>
        <p:spPr>
          <a:xfrm>
            <a:off x="3749040" y="8458200"/>
            <a:ext cx="242316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749040" y="8595360"/>
            <a:ext cx="2423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 часов в смете.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07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0E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5760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50" kern="0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РЕАЛЬНЫЕ КЛИЕНТЫ. РЕАЛЬНЫЕ ЦИФРЫ.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5943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внедрений командой
</a:t>
            </a:r>
            <a:pPr indent="0" marL="0">
              <a:spcAft>
                <a:spcPts val="400"/>
              </a:spcAft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1С:ERP в производстве.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57200" y="3108960"/>
            <a:ext cx="2926080" cy="1280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21792" y="3227832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ENFRAME EXPO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21792" y="3566160"/>
            <a:ext cx="1280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×3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74520" y="36576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оборот / ФОТ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474720" y="3108960"/>
            <a:ext cx="2926080" cy="1280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39312" y="3227832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Завод Феникс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639312" y="3566160"/>
            <a:ext cx="1280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892040" y="36576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НЗП + выход собственника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4480560"/>
            <a:ext cx="2926080" cy="1280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" y="4599432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PETTO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21792" y="4937760"/>
            <a:ext cx="1280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+30%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874520" y="50292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производство, −90% ошибок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474720" y="4480560"/>
            <a:ext cx="2926080" cy="1280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39312" y="4599432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Верфь Турция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639312" y="4937760"/>
            <a:ext cx="1280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RU↔TR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892040" y="50292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ВЭД, 1С на англ.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5852160"/>
            <a:ext cx="2926080" cy="1280160"/>
          </a:xfrm>
          <a:prstGeom prst="rect">
            <a:avLst/>
          </a:prstGeom>
          <a:solidFill>
            <a:srgbClr val="1C1C24"/>
          </a:solidFill>
          <a:ln w="9525">
            <a:solidFill>
              <a:srgbClr val="2A2A3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1792" y="5971032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+ 5 под NDA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21792" y="6309360"/>
            <a:ext cx="1280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5+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874520" y="640080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имена на брифе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57200" y="7680960"/>
            <a:ext cx="5943600" cy="3931920"/>
          </a:xfrm>
          <a:prstGeom prst="rect">
            <a:avLst/>
          </a:prstGeom>
          <a:solidFill>
            <a:srgbClr val="1C1C24"/>
          </a:solidFill>
          <a:ln w="19050">
            <a:solidFill>
              <a:srgbClr val="E6394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7909560"/>
            <a:ext cx="5577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Бесплатный бриф.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640080" y="8503920"/>
            <a:ext cx="5577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Бохан отвечает лично.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40080" y="9144000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минут. Без обязательств.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40080" y="9692640"/>
            <a:ext cx="5577840" cy="0"/>
          </a:xfrm>
          <a:prstGeom prst="line">
            <a:avLst/>
          </a:prstGeom>
          <a:noFill/>
          <a:ln w="9525">
            <a:solidFill>
              <a:srgbClr val="2A2A3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0080" y="9875520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+7 (926) 994-94-10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40080" y="10287000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vanteam.ru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640080" y="10698480"/>
            <a:ext cx="5577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C8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@bokhan_ivan · info@bokhanivan.ru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57200" y="11871655"/>
            <a:ext cx="4114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 · vanteam.ru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394960" y="11871655"/>
            <a:ext cx="1005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spc="200" kern="0" dirty="0">
                <a:solidFill>
                  <a:srgbClr val="9A9A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07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VANTEAM — Модель 2 v6 (вертикальная 9:16, mobile)</dc:title>
  <dc:subject>PptxGenJS Presentation</dc:subject>
  <dc:creator>VANTEAM</dc:creator>
  <cp:lastModifiedBy>VANTEAM</cp:lastModifiedBy>
  <cp:revision>1</cp:revision>
  <dcterms:created xsi:type="dcterms:W3CDTF">2026-05-12T05:52:47Z</dcterms:created>
  <dcterms:modified xsi:type="dcterms:W3CDTF">2026-05-12T05:52:47Z</dcterms:modified>
</cp:coreProperties>
</file>