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notesMasterIdLst>
    <p:notesMasterId r:id="rId10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notesMaster" Target="notesMasters/notesMaster1.xml"/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E0E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C:\Projects\VANSOFT_marketing\presentations\v2_2026-05-11\_screenshots\logo-mark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48640" y="457200"/>
            <a:ext cx="502920" cy="50292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1188720" y="457200"/>
            <a:ext cx="15544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VAN</a:t>
            </a:r>
            <a:pPr indent="0" marL="0">
              <a:buNone/>
            </a:pPr>
            <a:r>
              <a:rPr lang="en-US" sz="17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team</a:t>
            </a:r>
            <a:endParaRPr lang="en-US" sz="1700" dirty="0"/>
          </a:p>
        </p:txBody>
      </p:sp>
      <p:sp>
        <p:nvSpPr>
          <p:cNvPr id="4" name="Shape 1"/>
          <p:cNvSpPr/>
          <p:nvPr/>
        </p:nvSpPr>
        <p:spPr>
          <a:xfrm>
            <a:off x="9357055" y="502920"/>
            <a:ext cx="2286000" cy="411480"/>
          </a:xfrm>
          <a:prstGeom prst="roundRect">
            <a:avLst>
              <a:gd name="adj" fmla="val 33333"/>
            </a:avLst>
          </a:prstGeom>
          <a:solidFill>
            <a:srgbClr val="E63946"/>
          </a:solidFill>
          <a:ln w="12700">
            <a:solidFill>
              <a:srgbClr val="E63946"/>
            </a:solidFill>
            <a:prstDash val="solid"/>
          </a:ln>
        </p:spPr>
      </p:sp>
      <p:sp>
        <p:nvSpPr>
          <p:cNvPr id="5" name="Text 2"/>
          <p:cNvSpPr/>
          <p:nvPr/>
        </p:nvSpPr>
        <p:spPr>
          <a:xfrm>
            <a:off x="9357055" y="502920"/>
            <a:ext cx="22860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spc="15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−30% часов в смете</a:t>
            </a:r>
            <a:endParaRPr lang="en-US" sz="1100" dirty="0"/>
          </a:p>
        </p:txBody>
      </p:sp>
      <p:sp>
        <p:nvSpPr>
          <p:cNvPr id="6" name="Text 3"/>
          <p:cNvSpPr/>
          <p:nvPr/>
        </p:nvSpPr>
        <p:spPr>
          <a:xfrm>
            <a:off x="548640" y="2103120"/>
            <a:ext cx="10972800" cy="274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Aft>
                <a:spcPts val="400"/>
              </a:spcAft>
              <a:buNone/>
            </a:pPr>
            <a:r>
              <a:rPr lang="en-US" sz="5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Делайте бизнес.
</a:t>
            </a:r>
            <a:pPr algn="l" indent="0" marL="0">
              <a:spcAft>
                <a:spcPts val="400"/>
              </a:spcAft>
              <a:buNone/>
            </a:pPr>
            <a:r>
              <a:rPr lang="en-US" sz="5600" b="1" dirty="0">
                <a:solidFill>
                  <a:srgbClr val="E639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Не работайте</a:t>
            </a:r>
            <a:pPr algn="l" indent="0" marL="0">
              <a:spcAft>
                <a:spcPts val="400"/>
              </a:spcAft>
              <a:buNone/>
            </a:pPr>
            <a:r>
              <a:rPr lang="en-US" sz="5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в нём.</a:t>
            </a:r>
            <a:endParaRPr lang="en-US" sz="5600" dirty="0"/>
          </a:p>
        </p:txBody>
      </p:sp>
      <p:sp>
        <p:nvSpPr>
          <p:cNvPr id="7" name="Text 4"/>
          <p:cNvSpPr/>
          <p:nvPr/>
        </p:nvSpPr>
        <p:spPr>
          <a:xfrm>
            <a:off x="548640" y="4937760"/>
            <a:ext cx="105156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C8C8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Внедряем 1С с ИИ-сотрудниками по Agile:SCRUM. Контракт на 30% дешевле — с первого счёта.</a:t>
            </a:r>
            <a:endParaRPr lang="en-US" sz="1800" dirty="0"/>
          </a:p>
        </p:txBody>
      </p:sp>
      <p:sp>
        <p:nvSpPr>
          <p:cNvPr id="8" name="Text 5"/>
          <p:cNvSpPr/>
          <p:nvPr/>
        </p:nvSpPr>
        <p:spPr>
          <a:xfrm>
            <a:off x="548640" y="5852160"/>
            <a:ext cx="10972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spc="120" kern="0" dirty="0">
                <a:solidFill>
                  <a:srgbClr val="9A9A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Иван Бохан · 15 лет в управлении и цифровизации · Топ-400 «Гендиректор» · Дилер 1С International Турция</a:t>
            </a:r>
            <a:endParaRPr lang="en-US" sz="1100" dirty="0"/>
          </a:p>
        </p:txBody>
      </p:sp>
      <p:sp>
        <p:nvSpPr>
          <p:cNvPr id="9" name="Text 6"/>
          <p:cNvSpPr/>
          <p:nvPr/>
        </p:nvSpPr>
        <p:spPr>
          <a:xfrm>
            <a:off x="548640" y="6537960"/>
            <a:ext cx="8229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spc="200" kern="0" dirty="0">
                <a:solidFill>
                  <a:srgbClr val="9A9A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VANTEAM · Внедряем 1С с ИИ по SCRUM · vanteam.ru</a:t>
            </a:r>
            <a:endParaRPr lang="en-US" sz="800" dirty="0"/>
          </a:p>
        </p:txBody>
      </p:sp>
      <p:sp>
        <p:nvSpPr>
          <p:cNvPr id="10" name="Text 7"/>
          <p:cNvSpPr/>
          <p:nvPr/>
        </p:nvSpPr>
        <p:spPr>
          <a:xfrm>
            <a:off x="10180015" y="6537960"/>
            <a:ext cx="14630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spc="200" kern="0" dirty="0">
                <a:solidFill>
                  <a:srgbClr val="9A9A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01 / 08</a:t>
            </a:r>
            <a:endParaRPr lang="en-US" sz="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E0E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0972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E639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УЗНАЁТЕ СВОЮ СИТУАЦИЮ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Aft>
                <a:spcPts val="400"/>
              </a:spcAft>
              <a:buNone/>
            </a:pPr>
            <a:r>
              <a:rPr lang="en-US" sz="3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Внедрили 1С. И всё равно — рутина.
</a:t>
            </a:r>
            <a:pPr algn="l" indent="0" marL="0">
              <a:spcAft>
                <a:spcPts val="400"/>
              </a:spcAft>
              <a:buNone/>
            </a:pPr>
            <a:r>
              <a:rPr lang="en-US" sz="2000" dirty="0">
                <a:solidFill>
                  <a:srgbClr val="C8C8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Команда саботирует. Проекты буксуют. Бюджеты летят.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548640" y="2743200"/>
            <a:ext cx="5486400" cy="1463040"/>
          </a:xfrm>
          <a:prstGeom prst="rect">
            <a:avLst/>
          </a:prstGeom>
          <a:solidFill>
            <a:srgbClr val="1C1C24"/>
          </a:solidFill>
          <a:ln w="9525">
            <a:solidFill>
              <a:srgbClr val="2A2A38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22960" y="2907792"/>
            <a:ext cx="49377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1С стоит, но не работает</a:t>
            </a:r>
            <a:endParaRPr lang="en-US" sz="1700" dirty="0"/>
          </a:p>
        </p:txBody>
      </p:sp>
      <p:sp>
        <p:nvSpPr>
          <p:cNvPr id="6" name="Text 4"/>
          <p:cNvSpPr/>
          <p:nvPr/>
        </p:nvSpPr>
        <p:spPr>
          <a:xfrm>
            <a:off x="822960" y="3383280"/>
            <a:ext cx="493776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C8C8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Команда обходит — ведёт учёт в Excel, отчёты вручную.</a:t>
            </a:r>
            <a:endParaRPr lang="en-US" sz="1300" dirty="0"/>
          </a:p>
        </p:txBody>
      </p:sp>
      <p:sp>
        <p:nvSpPr>
          <p:cNvPr id="7" name="Shape 5"/>
          <p:cNvSpPr/>
          <p:nvPr/>
        </p:nvSpPr>
        <p:spPr>
          <a:xfrm>
            <a:off x="6309360" y="2743200"/>
            <a:ext cx="5486400" cy="1463040"/>
          </a:xfrm>
          <a:prstGeom prst="rect">
            <a:avLst/>
          </a:prstGeom>
          <a:solidFill>
            <a:srgbClr val="1C1C24"/>
          </a:solidFill>
          <a:ln w="9525">
            <a:solidFill>
              <a:srgbClr val="2A2A38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6583680" y="2907792"/>
            <a:ext cx="49377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ИИ-пилоты не доходят до прода</a:t>
            </a:r>
            <a:endParaRPr lang="en-US" sz="1700" dirty="0"/>
          </a:p>
        </p:txBody>
      </p:sp>
      <p:sp>
        <p:nvSpPr>
          <p:cNvPr id="9" name="Text 7"/>
          <p:cNvSpPr/>
          <p:nvPr/>
        </p:nvSpPr>
        <p:spPr>
          <a:xfrm>
            <a:off x="6583680" y="3383280"/>
            <a:ext cx="493776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C8C8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McKinsey 2026: 88% AI-проектов не запускаются.</a:t>
            </a:r>
            <a:endParaRPr lang="en-US" sz="1300" dirty="0"/>
          </a:p>
        </p:txBody>
      </p:sp>
      <p:sp>
        <p:nvSpPr>
          <p:cNvPr id="10" name="Shape 8"/>
          <p:cNvSpPr/>
          <p:nvPr/>
        </p:nvSpPr>
        <p:spPr>
          <a:xfrm>
            <a:off x="548640" y="4434840"/>
            <a:ext cx="5486400" cy="1463040"/>
          </a:xfrm>
          <a:prstGeom prst="rect">
            <a:avLst/>
          </a:prstGeom>
          <a:solidFill>
            <a:srgbClr val="1C1C24"/>
          </a:solidFill>
          <a:ln w="9525">
            <a:solidFill>
              <a:srgbClr val="2A2A38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822960" y="4599432"/>
            <a:ext cx="49377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Часы разработки раздувают смету</a:t>
            </a:r>
            <a:endParaRPr lang="en-US" sz="1700" dirty="0"/>
          </a:p>
        </p:txBody>
      </p:sp>
      <p:sp>
        <p:nvSpPr>
          <p:cNvPr id="12" name="Text 10"/>
          <p:cNvSpPr/>
          <p:nvPr/>
        </p:nvSpPr>
        <p:spPr>
          <a:xfrm>
            <a:off x="822960" y="5074920"/>
            <a:ext cx="493776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C8C8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Стандартный интегратор тарифицирует 1000+ часов.</a:t>
            </a:r>
            <a:endParaRPr lang="en-US" sz="1300" dirty="0"/>
          </a:p>
        </p:txBody>
      </p:sp>
      <p:sp>
        <p:nvSpPr>
          <p:cNvPr id="13" name="Shape 11"/>
          <p:cNvSpPr/>
          <p:nvPr/>
        </p:nvSpPr>
        <p:spPr>
          <a:xfrm>
            <a:off x="6309360" y="4434840"/>
            <a:ext cx="5486400" cy="1463040"/>
          </a:xfrm>
          <a:prstGeom prst="rect">
            <a:avLst/>
          </a:prstGeom>
          <a:solidFill>
            <a:srgbClr val="1C1C24"/>
          </a:solidFill>
          <a:ln w="9525">
            <a:solidFill>
              <a:srgbClr val="2A2A38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6583680" y="4599432"/>
            <a:ext cx="49377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Цены непрозрачны</a:t>
            </a:r>
            <a:endParaRPr lang="en-US" sz="1700" dirty="0"/>
          </a:p>
        </p:txBody>
      </p:sp>
      <p:sp>
        <p:nvSpPr>
          <p:cNvPr id="15" name="Text 13"/>
          <p:cNvSpPr/>
          <p:nvPr/>
        </p:nvSpPr>
        <p:spPr>
          <a:xfrm>
            <a:off x="6583680" y="5074920"/>
            <a:ext cx="493776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C8C8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 из 13 крупных интеграторов прячут стоимость.</a:t>
            </a:r>
            <a:endParaRPr lang="en-US" sz="1300" dirty="0"/>
          </a:p>
        </p:txBody>
      </p:sp>
      <p:sp>
        <p:nvSpPr>
          <p:cNvPr id="16" name="Text 14"/>
          <p:cNvSpPr/>
          <p:nvPr/>
        </p:nvSpPr>
        <p:spPr>
          <a:xfrm>
            <a:off x="548640" y="6537960"/>
            <a:ext cx="8229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spc="200" kern="0" dirty="0">
                <a:solidFill>
                  <a:srgbClr val="9A9A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VANTEAM · Внедряем 1С с ИИ по SCRUM · vanteam.ru</a:t>
            </a:r>
            <a:endParaRPr lang="en-US" sz="800" dirty="0"/>
          </a:p>
        </p:txBody>
      </p:sp>
      <p:sp>
        <p:nvSpPr>
          <p:cNvPr id="17" name="Text 15"/>
          <p:cNvSpPr/>
          <p:nvPr/>
        </p:nvSpPr>
        <p:spPr>
          <a:xfrm>
            <a:off x="10180015" y="6537960"/>
            <a:ext cx="14630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spc="200" kern="0" dirty="0">
                <a:solidFill>
                  <a:srgbClr val="9A9A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02 / 08</a:t>
            </a:r>
            <a:endParaRPr lang="en-US" sz="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E0E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0972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E639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ПОЧЕМУ КОНТРАКТ У НАС ДЕШЕВЛЕ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Aft>
                <a:spcPts val="400"/>
              </a:spcAft>
              <a:buNone/>
            </a:pPr>
            <a:r>
              <a:rPr lang="en-US" sz="3600" b="1" dirty="0">
                <a:solidFill>
                  <a:srgbClr val="E639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−30% часов в смете. </a:t>
            </a:r>
            <a:pPr algn="l" indent="0" marL="0">
              <a:spcAft>
                <a:spcPts val="400"/>
              </a:spcAft>
              <a:buNone/>
            </a:pPr>
            <a:r>
              <a:rPr lang="en-US" sz="3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 первого счёта.</a:t>
            </a:r>
            <a:endParaRPr lang="en-US" sz="3600" dirty="0"/>
          </a:p>
        </p:txBody>
      </p:sp>
      <p:sp>
        <p:nvSpPr>
          <p:cNvPr id="4" name="Text 2"/>
          <p:cNvSpPr/>
          <p:nvPr/>
        </p:nvSpPr>
        <p:spPr>
          <a:xfrm>
            <a:off x="548640" y="2194560"/>
            <a:ext cx="109728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C8C8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1С-интегратор тарифицирует по часам. Наши senior-разработчики работают в паре с ИИ-помощниками: рутинный код, документация, тесты — генерируются ИИ, разработчик правит и согласует. Часов в проекте структурно меньше.</a:t>
            </a:r>
            <a:endParaRPr lang="en-US" sz="1400" dirty="0"/>
          </a:p>
        </p:txBody>
      </p:sp>
      <p:sp>
        <p:nvSpPr>
          <p:cNvPr id="5" name="Shape 3"/>
          <p:cNvSpPr/>
          <p:nvPr/>
        </p:nvSpPr>
        <p:spPr>
          <a:xfrm>
            <a:off x="548640" y="3383280"/>
            <a:ext cx="5486400" cy="2743200"/>
          </a:xfrm>
          <a:prstGeom prst="rect">
            <a:avLst/>
          </a:prstGeom>
          <a:solidFill>
            <a:srgbClr val="1C1C24"/>
          </a:solidFill>
          <a:ln w="9525">
            <a:solidFill>
              <a:srgbClr val="2A2A38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777240" y="3520440"/>
            <a:ext cx="5029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200" kern="0" dirty="0">
                <a:solidFill>
                  <a:srgbClr val="9A9A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Стандартный интегратор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777240" y="3886200"/>
            <a:ext cx="50292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5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1 000 ч</a:t>
            </a:r>
            <a:endParaRPr lang="en-US" sz="5000" dirty="0"/>
          </a:p>
        </p:txBody>
      </p:sp>
      <p:sp>
        <p:nvSpPr>
          <p:cNvPr id="8" name="Text 6"/>
          <p:cNvSpPr/>
          <p:nvPr/>
        </p:nvSpPr>
        <p:spPr>
          <a:xfrm>
            <a:off x="777240" y="4663440"/>
            <a:ext cx="5029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C8C8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× ставка = базовая смета</a:t>
            </a:r>
            <a:endParaRPr lang="en-US" sz="1300" dirty="0"/>
          </a:p>
        </p:txBody>
      </p:sp>
      <p:sp>
        <p:nvSpPr>
          <p:cNvPr id="9" name="Shape 7"/>
          <p:cNvSpPr/>
          <p:nvPr/>
        </p:nvSpPr>
        <p:spPr>
          <a:xfrm>
            <a:off x="777240" y="5120640"/>
            <a:ext cx="5029200" cy="0"/>
          </a:xfrm>
          <a:prstGeom prst="line">
            <a:avLst/>
          </a:prstGeom>
          <a:noFill/>
          <a:ln w="9525">
            <a:solidFill>
              <a:srgbClr val="2A2A38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777240" y="5257800"/>
            <a:ext cx="50292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9A9A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Разработчики пишут рутинные обработки, документацию, тесты, расшифровки — всё вручную.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6263640" y="3383280"/>
            <a:ext cx="5486400" cy="2743200"/>
          </a:xfrm>
          <a:prstGeom prst="rect">
            <a:avLst/>
          </a:prstGeom>
          <a:solidFill>
            <a:srgbClr val="1C1C24"/>
          </a:solidFill>
          <a:ln w="19050">
            <a:solidFill>
              <a:srgbClr val="E63946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6263640" y="3200400"/>
            <a:ext cx="1371600" cy="292608"/>
          </a:xfrm>
          <a:prstGeom prst="roundRect">
            <a:avLst>
              <a:gd name="adj" fmla="val 46875"/>
            </a:avLst>
          </a:prstGeom>
          <a:solidFill>
            <a:srgbClr val="E63946"/>
          </a:solidFill>
          <a:ln w="12700">
            <a:solidFill>
              <a:srgbClr val="E63946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6263640" y="3200400"/>
            <a:ext cx="13716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spc="15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VANTEAM</a:t>
            </a:r>
            <a:endParaRPr lang="en-US" sz="1100" dirty="0"/>
          </a:p>
        </p:txBody>
      </p:sp>
      <p:sp>
        <p:nvSpPr>
          <p:cNvPr id="14" name="Text 12"/>
          <p:cNvSpPr/>
          <p:nvPr/>
        </p:nvSpPr>
        <p:spPr>
          <a:xfrm>
            <a:off x="6492240" y="3520440"/>
            <a:ext cx="5029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200" kern="0" dirty="0">
                <a:solidFill>
                  <a:srgbClr val="E639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Тот же scope, меньше часов</a:t>
            </a:r>
            <a:endParaRPr lang="en-US" sz="1100" dirty="0"/>
          </a:p>
        </p:txBody>
      </p:sp>
      <p:sp>
        <p:nvSpPr>
          <p:cNvPr id="15" name="Text 13"/>
          <p:cNvSpPr/>
          <p:nvPr/>
        </p:nvSpPr>
        <p:spPr>
          <a:xfrm>
            <a:off x="6492240" y="3886200"/>
            <a:ext cx="50292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5000" b="1" dirty="0">
                <a:solidFill>
                  <a:srgbClr val="E639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700 ч</a:t>
            </a:r>
            <a:endParaRPr lang="en-US" sz="5000" dirty="0"/>
          </a:p>
        </p:txBody>
      </p:sp>
      <p:sp>
        <p:nvSpPr>
          <p:cNvPr id="16" name="Text 14"/>
          <p:cNvSpPr/>
          <p:nvPr/>
        </p:nvSpPr>
        <p:spPr>
          <a:xfrm>
            <a:off x="6492240" y="4663440"/>
            <a:ext cx="5029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C8C8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× та же ставка = </a:t>
            </a:r>
            <a:pPr indent="0" marL="0">
              <a:buNone/>
            </a:pPr>
            <a:r>
              <a:rPr lang="en-US" sz="1300" b="1" dirty="0">
                <a:solidFill>
                  <a:srgbClr val="E639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−30% от сметы</a:t>
            </a:r>
            <a:endParaRPr lang="en-US" sz="1300" dirty="0"/>
          </a:p>
        </p:txBody>
      </p:sp>
      <p:sp>
        <p:nvSpPr>
          <p:cNvPr id="17" name="Shape 15"/>
          <p:cNvSpPr/>
          <p:nvPr/>
        </p:nvSpPr>
        <p:spPr>
          <a:xfrm>
            <a:off x="6492240" y="5120640"/>
            <a:ext cx="5029200" cy="0"/>
          </a:xfrm>
          <a:prstGeom prst="line">
            <a:avLst/>
          </a:prstGeom>
          <a:noFill/>
          <a:ln w="9525">
            <a:solidFill>
              <a:srgbClr val="2A2A38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6492240" y="5257800"/>
            <a:ext cx="50292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C8C8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ИИ-помощники готовят рутинный код, документацию, тесты. Senior-разработчик принимает решения и закрывает сложные задачи.</a:t>
            </a:r>
            <a:endParaRPr lang="en-US" sz="1100" dirty="0"/>
          </a:p>
        </p:txBody>
      </p:sp>
      <p:sp>
        <p:nvSpPr>
          <p:cNvPr id="19" name="Text 17"/>
          <p:cNvSpPr/>
          <p:nvPr/>
        </p:nvSpPr>
        <p:spPr>
          <a:xfrm>
            <a:off x="548640" y="6537960"/>
            <a:ext cx="8229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spc="200" kern="0" dirty="0">
                <a:solidFill>
                  <a:srgbClr val="9A9A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VANTEAM · Внедряем 1С с ИИ по SCRUM · vanteam.ru</a:t>
            </a:r>
            <a:endParaRPr lang="en-US" sz="800" dirty="0"/>
          </a:p>
        </p:txBody>
      </p:sp>
      <p:sp>
        <p:nvSpPr>
          <p:cNvPr id="20" name="Text 18"/>
          <p:cNvSpPr/>
          <p:nvPr/>
        </p:nvSpPr>
        <p:spPr>
          <a:xfrm>
            <a:off x="10180015" y="6537960"/>
            <a:ext cx="14630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spc="200" kern="0" dirty="0">
                <a:solidFill>
                  <a:srgbClr val="9A9A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03 / 08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E0E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0972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E639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ЧТО ВХОДИТ В КОНТРАКТ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Aft>
                <a:spcPts val="400"/>
              </a:spcAft>
              <a:buNone/>
            </a:pPr>
            <a:r>
              <a:rPr lang="en-US" sz="3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Четыре направления.
</a:t>
            </a:r>
            <a:pPr algn="l" indent="0" marL="0">
              <a:spcAft>
                <a:spcPts val="400"/>
              </a:spcAft>
              <a:buNone/>
            </a:pPr>
            <a:r>
              <a:rPr lang="en-US" sz="1600" dirty="0">
                <a:solidFill>
                  <a:srgbClr val="C8C8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Один контракт. Один проектный офис. Одна гарантия.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548640" y="2743200"/>
            <a:ext cx="2697480" cy="2743200"/>
          </a:xfrm>
          <a:prstGeom prst="rect">
            <a:avLst/>
          </a:prstGeom>
          <a:solidFill>
            <a:srgbClr val="1C1C24"/>
          </a:solidFill>
          <a:ln w="9525">
            <a:solidFill>
              <a:srgbClr val="2A2A38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548640" y="2743200"/>
            <a:ext cx="2697480" cy="0"/>
          </a:xfrm>
          <a:prstGeom prst="line">
            <a:avLst/>
          </a:prstGeom>
          <a:noFill/>
          <a:ln w="31750">
            <a:solidFill>
              <a:srgbClr val="E63946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777240" y="2971800"/>
            <a:ext cx="22402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200" kern="0" dirty="0">
                <a:solidFill>
                  <a:srgbClr val="9A9A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01 · ОСНОВА</a:t>
            </a:r>
            <a:endParaRPr lang="en-US" sz="1000" dirty="0"/>
          </a:p>
        </p:txBody>
      </p:sp>
      <p:sp>
        <p:nvSpPr>
          <p:cNvPr id="7" name="Text 5"/>
          <p:cNvSpPr/>
          <p:nvPr/>
        </p:nvSpPr>
        <p:spPr>
          <a:xfrm>
            <a:off x="777240" y="3291840"/>
            <a:ext cx="22402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Внедрение 1С</a:t>
            </a:r>
            <a:endParaRPr lang="en-US" sz="1900" dirty="0"/>
          </a:p>
        </p:txBody>
      </p:sp>
      <p:sp>
        <p:nvSpPr>
          <p:cNvPr id="8" name="Text 6"/>
          <p:cNvSpPr/>
          <p:nvPr/>
        </p:nvSpPr>
        <p:spPr>
          <a:xfrm>
            <a:off x="777240" y="4023360"/>
            <a:ext cx="224028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C8C8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1С:ERP / УНФ / КА с нуля. Аудит → архитектура → SCRUM → запуск.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3383280" y="2743200"/>
            <a:ext cx="2697480" cy="2743200"/>
          </a:xfrm>
          <a:prstGeom prst="rect">
            <a:avLst/>
          </a:prstGeom>
          <a:solidFill>
            <a:srgbClr val="1C1C24"/>
          </a:solidFill>
          <a:ln w="9525">
            <a:solidFill>
              <a:srgbClr val="2A2A38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3383280" y="2743200"/>
            <a:ext cx="2697480" cy="0"/>
          </a:xfrm>
          <a:prstGeom prst="line">
            <a:avLst/>
          </a:prstGeom>
          <a:noFill/>
          <a:ln w="31750">
            <a:solidFill>
              <a:srgbClr val="E63946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3611880" y="2971800"/>
            <a:ext cx="22402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200" kern="0" dirty="0">
                <a:solidFill>
                  <a:srgbClr val="9A9A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02 · ОСНОВА</a:t>
            </a:r>
            <a:endParaRPr lang="en-US" sz="1000" dirty="0"/>
          </a:p>
        </p:txBody>
      </p:sp>
      <p:sp>
        <p:nvSpPr>
          <p:cNvPr id="12" name="Text 10"/>
          <p:cNvSpPr/>
          <p:nvPr/>
        </p:nvSpPr>
        <p:spPr>
          <a:xfrm>
            <a:off x="3611880" y="3291840"/>
            <a:ext cx="22402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Доработка 1С</a:t>
            </a:r>
            <a:endParaRPr lang="en-US" sz="1900" dirty="0"/>
          </a:p>
        </p:txBody>
      </p:sp>
      <p:sp>
        <p:nvSpPr>
          <p:cNvPr id="13" name="Text 11"/>
          <p:cNvSpPr/>
          <p:nvPr/>
        </p:nvSpPr>
        <p:spPr>
          <a:xfrm>
            <a:off x="3611880" y="4023360"/>
            <a:ext cx="224028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C8C8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Когда 1С стоит, но не закрывает задачи: отчёты, обработки, интеграции.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6217920" y="2743200"/>
            <a:ext cx="2697480" cy="2743200"/>
          </a:xfrm>
          <a:prstGeom prst="rect">
            <a:avLst/>
          </a:prstGeom>
          <a:solidFill>
            <a:srgbClr val="1C1C24"/>
          </a:solidFill>
          <a:ln w="9525">
            <a:solidFill>
              <a:srgbClr val="2A2A38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6217920" y="2743200"/>
            <a:ext cx="2697480" cy="0"/>
          </a:xfrm>
          <a:prstGeom prst="line">
            <a:avLst/>
          </a:prstGeom>
          <a:noFill/>
          <a:ln w="31750">
            <a:solidFill>
              <a:srgbClr val="E63946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6446520" y="2971800"/>
            <a:ext cx="22402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200" kern="0" dirty="0">
                <a:solidFill>
                  <a:srgbClr val="9A9A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03 · ОСНОВА</a:t>
            </a:r>
            <a:endParaRPr lang="en-US" sz="1000" dirty="0"/>
          </a:p>
        </p:txBody>
      </p:sp>
      <p:sp>
        <p:nvSpPr>
          <p:cNvPr id="17" name="Text 15"/>
          <p:cNvSpPr/>
          <p:nvPr/>
        </p:nvSpPr>
        <p:spPr>
          <a:xfrm>
            <a:off x="6446520" y="3291840"/>
            <a:ext cx="22402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До-внедрение</a:t>
            </a:r>
            <a:endParaRPr lang="en-US" sz="1900" dirty="0"/>
          </a:p>
        </p:txBody>
      </p:sp>
      <p:sp>
        <p:nvSpPr>
          <p:cNvPr id="18" name="Text 16"/>
          <p:cNvSpPr/>
          <p:nvPr/>
        </p:nvSpPr>
        <p:spPr>
          <a:xfrm>
            <a:off x="6446520" y="4023360"/>
            <a:ext cx="224028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C8C8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Когда команда саботирует. Перезапуск проекта без нового контракта.</a:t>
            </a:r>
            <a:endParaRPr lang="en-US" sz="1100" dirty="0"/>
          </a:p>
        </p:txBody>
      </p:sp>
      <p:sp>
        <p:nvSpPr>
          <p:cNvPr id="19" name="Shape 17"/>
          <p:cNvSpPr/>
          <p:nvPr/>
        </p:nvSpPr>
        <p:spPr>
          <a:xfrm>
            <a:off x="9052560" y="2743200"/>
            <a:ext cx="2697480" cy="2743200"/>
          </a:xfrm>
          <a:prstGeom prst="rect">
            <a:avLst/>
          </a:prstGeom>
          <a:solidFill>
            <a:srgbClr val="1C1C24"/>
          </a:solidFill>
          <a:ln w="9525">
            <a:solidFill>
              <a:srgbClr val="2A2A38"/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9052560" y="2743200"/>
            <a:ext cx="2697480" cy="0"/>
          </a:xfrm>
          <a:prstGeom prst="line">
            <a:avLst/>
          </a:prstGeom>
          <a:noFill/>
          <a:ln w="31750">
            <a:solidFill>
              <a:srgbClr val="10B981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9281160" y="2971800"/>
            <a:ext cx="22402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200" kern="0" dirty="0">
                <a:solidFill>
                  <a:srgbClr val="9A9A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04 · ОСНОВА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9281160" y="3291840"/>
            <a:ext cx="22402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ВЭД-контур</a:t>
            </a:r>
            <a:endParaRPr lang="en-US" sz="1900" dirty="0"/>
          </a:p>
        </p:txBody>
      </p:sp>
      <p:sp>
        <p:nvSpPr>
          <p:cNvPr id="23" name="Text 21"/>
          <p:cNvSpPr/>
          <p:nvPr/>
        </p:nvSpPr>
        <p:spPr>
          <a:xfrm>
            <a:off x="9281160" y="4023360"/>
            <a:ext cx="224028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C8C8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1С International Турция + ENFRAME F1 для трансграничных платежей.</a:t>
            </a:r>
            <a:endParaRPr lang="en-US" sz="1100" dirty="0"/>
          </a:p>
        </p:txBody>
      </p:sp>
      <p:sp>
        <p:nvSpPr>
          <p:cNvPr id="24" name="Text 22"/>
          <p:cNvSpPr/>
          <p:nvPr/>
        </p:nvSpPr>
        <p:spPr>
          <a:xfrm>
            <a:off x="548640" y="5715000"/>
            <a:ext cx="10972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C8C8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Сквозные технологии: ИИ закрывает рутину первой линии · CRM + 1С в одном контракте · Agile:SCRUM с demo каждые 14 дней.</a:t>
            </a:r>
            <a:endParaRPr lang="en-US" sz="1200" dirty="0"/>
          </a:p>
        </p:txBody>
      </p:sp>
      <p:sp>
        <p:nvSpPr>
          <p:cNvPr id="25" name="Text 23"/>
          <p:cNvSpPr/>
          <p:nvPr/>
        </p:nvSpPr>
        <p:spPr>
          <a:xfrm>
            <a:off x="548640" y="6537960"/>
            <a:ext cx="8229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spc="200" kern="0" dirty="0">
                <a:solidFill>
                  <a:srgbClr val="9A9A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VANTEAM · Внедряем 1С с ИИ по SCRUM · vanteam.ru</a:t>
            </a:r>
            <a:endParaRPr lang="en-US" sz="800" dirty="0"/>
          </a:p>
        </p:txBody>
      </p:sp>
      <p:sp>
        <p:nvSpPr>
          <p:cNvPr id="26" name="Text 24"/>
          <p:cNvSpPr/>
          <p:nvPr/>
        </p:nvSpPr>
        <p:spPr>
          <a:xfrm>
            <a:off x="10180015" y="6537960"/>
            <a:ext cx="14630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spc="200" kern="0" dirty="0">
                <a:solidFill>
                  <a:srgbClr val="9A9A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04 / 08</a:t>
            </a:r>
            <a:endParaRPr lang="en-US" sz="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E0E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0972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E639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КАК МЫ РАБОТАЕМ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Aft>
                <a:spcPts val="400"/>
              </a:spcAft>
              <a:buNone/>
            </a:pPr>
            <a:r>
              <a:rPr lang="en-US" sz="2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Четыре спринта до другой компании.
</a:t>
            </a:r>
            <a:pPr algn="l" indent="0" marL="0">
              <a:spcAft>
                <a:spcPts val="400"/>
              </a:spcAft>
              <a:buNone/>
            </a:pPr>
            <a:r>
              <a:rPr lang="en-US" sz="1500" dirty="0">
                <a:solidFill>
                  <a:srgbClr val="C8C8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Спринт = 2 недели. Demo каждый спринт — результат в проде, не на слайдах.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548640" y="2743200"/>
            <a:ext cx="2697480" cy="2926080"/>
          </a:xfrm>
          <a:prstGeom prst="rect">
            <a:avLst/>
          </a:prstGeom>
          <a:solidFill>
            <a:srgbClr val="1C1C24"/>
          </a:solidFill>
          <a:ln w="9525">
            <a:solidFill>
              <a:srgbClr val="2A2A38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548640" y="2743200"/>
            <a:ext cx="2697480" cy="0"/>
          </a:xfrm>
          <a:prstGeom prst="line">
            <a:avLst/>
          </a:prstGeom>
          <a:noFill/>
          <a:ln w="31750">
            <a:solidFill>
              <a:srgbClr val="E63946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777240" y="2971800"/>
            <a:ext cx="22402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200" kern="0" dirty="0">
                <a:solidFill>
                  <a:srgbClr val="E639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СПРИНТ 0</a:t>
            </a:r>
            <a:endParaRPr lang="en-US" sz="1000" dirty="0"/>
          </a:p>
        </p:txBody>
      </p:sp>
      <p:sp>
        <p:nvSpPr>
          <p:cNvPr id="7" name="Text 5"/>
          <p:cNvSpPr/>
          <p:nvPr/>
        </p:nvSpPr>
        <p:spPr>
          <a:xfrm>
            <a:off x="777240" y="3337560"/>
            <a:ext cx="22402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Диагностика</a:t>
            </a:r>
            <a:endParaRPr lang="en-US" sz="1900" dirty="0"/>
          </a:p>
        </p:txBody>
      </p:sp>
      <p:sp>
        <p:nvSpPr>
          <p:cNvPr id="8" name="Text 6"/>
          <p:cNvSpPr/>
          <p:nvPr/>
        </p:nvSpPr>
        <p:spPr>
          <a:xfrm>
            <a:off x="777240" y="4023360"/>
            <a:ext cx="224028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C8C8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 рабочих дней. Аудит 1С, интервью с командой, дорожная карта.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3383280" y="2743200"/>
            <a:ext cx="2697480" cy="2926080"/>
          </a:xfrm>
          <a:prstGeom prst="rect">
            <a:avLst/>
          </a:prstGeom>
          <a:solidFill>
            <a:srgbClr val="1C1C24"/>
          </a:solidFill>
          <a:ln w="9525">
            <a:solidFill>
              <a:srgbClr val="2A2A38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3383280" y="2743200"/>
            <a:ext cx="2697480" cy="0"/>
          </a:xfrm>
          <a:prstGeom prst="line">
            <a:avLst/>
          </a:prstGeom>
          <a:noFill/>
          <a:ln w="31750">
            <a:solidFill>
              <a:srgbClr val="E63946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3611880" y="2971800"/>
            <a:ext cx="22402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200" kern="0" dirty="0">
                <a:solidFill>
                  <a:srgbClr val="E639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СПРИНТ 1</a:t>
            </a:r>
            <a:endParaRPr lang="en-US" sz="1000" dirty="0"/>
          </a:p>
        </p:txBody>
      </p:sp>
      <p:sp>
        <p:nvSpPr>
          <p:cNvPr id="12" name="Text 10"/>
          <p:cNvSpPr/>
          <p:nvPr/>
        </p:nvSpPr>
        <p:spPr>
          <a:xfrm>
            <a:off x="3611880" y="3337560"/>
            <a:ext cx="22402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Первая ценность</a:t>
            </a:r>
            <a:endParaRPr lang="en-US" sz="1900" dirty="0"/>
          </a:p>
        </p:txBody>
      </p:sp>
      <p:sp>
        <p:nvSpPr>
          <p:cNvPr id="13" name="Text 11"/>
          <p:cNvSpPr/>
          <p:nvPr/>
        </p:nvSpPr>
        <p:spPr>
          <a:xfrm>
            <a:off x="3611880" y="4023360"/>
            <a:ext cx="224028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C8C8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MVP в проде. Первый кусок функционала на 14-й день.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6217920" y="2743200"/>
            <a:ext cx="2697480" cy="2926080"/>
          </a:xfrm>
          <a:prstGeom prst="rect">
            <a:avLst/>
          </a:prstGeom>
          <a:solidFill>
            <a:srgbClr val="1C1C24"/>
          </a:solidFill>
          <a:ln w="9525">
            <a:solidFill>
              <a:srgbClr val="2A2A38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6217920" y="2743200"/>
            <a:ext cx="2697480" cy="0"/>
          </a:xfrm>
          <a:prstGeom prst="line">
            <a:avLst/>
          </a:prstGeom>
          <a:noFill/>
          <a:ln w="31750">
            <a:solidFill>
              <a:srgbClr val="E63946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6446520" y="2971800"/>
            <a:ext cx="22402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200" kern="0" dirty="0">
                <a:solidFill>
                  <a:srgbClr val="E639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СПРИНТЫ 2–N</a:t>
            </a:r>
            <a:endParaRPr lang="en-US" sz="1000" dirty="0"/>
          </a:p>
        </p:txBody>
      </p:sp>
      <p:sp>
        <p:nvSpPr>
          <p:cNvPr id="17" name="Text 15"/>
          <p:cNvSpPr/>
          <p:nvPr/>
        </p:nvSpPr>
        <p:spPr>
          <a:xfrm>
            <a:off x="6446520" y="3337560"/>
            <a:ext cx="22402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Масштабирование</a:t>
            </a:r>
            <a:endParaRPr lang="en-US" sz="1900" dirty="0"/>
          </a:p>
        </p:txBody>
      </p:sp>
      <p:sp>
        <p:nvSpPr>
          <p:cNvPr id="18" name="Text 16"/>
          <p:cNvSpPr/>
          <p:nvPr/>
        </p:nvSpPr>
        <p:spPr>
          <a:xfrm>
            <a:off x="6446520" y="4023360"/>
            <a:ext cx="224028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C8C8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Каждые 2 недели — demo + новая ценность. Метрики растут.</a:t>
            </a:r>
            <a:endParaRPr lang="en-US" sz="1100" dirty="0"/>
          </a:p>
        </p:txBody>
      </p:sp>
      <p:sp>
        <p:nvSpPr>
          <p:cNvPr id="19" name="Shape 17"/>
          <p:cNvSpPr/>
          <p:nvPr/>
        </p:nvSpPr>
        <p:spPr>
          <a:xfrm>
            <a:off x="9052560" y="2743200"/>
            <a:ext cx="2697480" cy="2926080"/>
          </a:xfrm>
          <a:prstGeom prst="rect">
            <a:avLst/>
          </a:prstGeom>
          <a:solidFill>
            <a:srgbClr val="1C1C24"/>
          </a:solidFill>
          <a:ln w="9525">
            <a:solidFill>
              <a:srgbClr val="2A2A38"/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9052560" y="2743200"/>
            <a:ext cx="2697480" cy="0"/>
          </a:xfrm>
          <a:prstGeom prst="line">
            <a:avLst/>
          </a:prstGeom>
          <a:noFill/>
          <a:ln w="31750">
            <a:solidFill>
              <a:srgbClr val="10B981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9281160" y="2971800"/>
            <a:ext cx="22402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200" kern="0" dirty="0">
                <a:solidFill>
                  <a:srgbClr val="10B98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ПЕРЕДАЧА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9281160" y="3337560"/>
            <a:ext cx="22402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Гарантия 1 год</a:t>
            </a:r>
            <a:endParaRPr lang="en-US" sz="1900" dirty="0"/>
          </a:p>
        </p:txBody>
      </p:sp>
      <p:sp>
        <p:nvSpPr>
          <p:cNvPr id="23" name="Text 21"/>
          <p:cNvSpPr/>
          <p:nvPr/>
        </p:nvSpPr>
        <p:spPr>
          <a:xfrm>
            <a:off x="9281160" y="4023360"/>
            <a:ext cx="224028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C8C8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Обучение команды, сопровождение, гарантия результата.</a:t>
            </a:r>
            <a:endParaRPr lang="en-US" sz="1100" dirty="0"/>
          </a:p>
        </p:txBody>
      </p:sp>
      <p:sp>
        <p:nvSpPr>
          <p:cNvPr id="24" name="Text 22"/>
          <p:cNvSpPr/>
          <p:nvPr/>
        </p:nvSpPr>
        <p:spPr>
          <a:xfrm>
            <a:off x="548640" y="5897880"/>
            <a:ext cx="10972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9A9A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ТЗ пишем мы. Не клиент. Это снимает 64% риск провала по причине evaluation gap (McKinsey 2026).</a:t>
            </a:r>
            <a:endParaRPr lang="en-US" sz="1100" dirty="0"/>
          </a:p>
        </p:txBody>
      </p:sp>
      <p:sp>
        <p:nvSpPr>
          <p:cNvPr id="25" name="Text 23"/>
          <p:cNvSpPr/>
          <p:nvPr/>
        </p:nvSpPr>
        <p:spPr>
          <a:xfrm>
            <a:off x="548640" y="6537960"/>
            <a:ext cx="8229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spc="200" kern="0" dirty="0">
                <a:solidFill>
                  <a:srgbClr val="9A9A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VANTEAM · Внедряем 1С с ИИ по SCRUM · vanteam.ru</a:t>
            </a:r>
            <a:endParaRPr lang="en-US" sz="800" dirty="0"/>
          </a:p>
        </p:txBody>
      </p:sp>
      <p:sp>
        <p:nvSpPr>
          <p:cNvPr id="26" name="Text 24"/>
          <p:cNvSpPr/>
          <p:nvPr/>
        </p:nvSpPr>
        <p:spPr>
          <a:xfrm>
            <a:off x="10180015" y="6537960"/>
            <a:ext cx="14630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spc="200" kern="0" dirty="0">
                <a:solidFill>
                  <a:srgbClr val="9A9A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05 / 08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E0E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0972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E639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ПРОЗРАЧНЫЕ ЦЕНЫ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Aft>
                <a:spcPts val="400"/>
              </a:spcAft>
              <a:buNone/>
            </a:pPr>
            <a:r>
              <a:rPr lang="en-US" sz="27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Показываем цены. 9 из 13 конкурентов — нет.
</a:t>
            </a:r>
            <a:pPr algn="l" indent="0" marL="0">
              <a:spcAft>
                <a:spcPts val="400"/>
              </a:spcAft>
              <a:buNone/>
            </a:pPr>
            <a:r>
              <a:rPr lang="en-US" sz="1400" dirty="0">
                <a:solidFill>
                  <a:srgbClr val="C8C8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Считается по часам, ставки фиксированы, бриф — бесплатно.</a:t>
            </a:r>
            <a:endParaRPr lang="en-US" sz="2700" dirty="0"/>
          </a:p>
        </p:txBody>
      </p:sp>
      <p:sp>
        <p:nvSpPr>
          <p:cNvPr id="4" name="Shape 2"/>
          <p:cNvSpPr/>
          <p:nvPr/>
        </p:nvSpPr>
        <p:spPr>
          <a:xfrm>
            <a:off x="548640" y="2743200"/>
            <a:ext cx="2697480" cy="3108960"/>
          </a:xfrm>
          <a:prstGeom prst="rect">
            <a:avLst/>
          </a:prstGeom>
          <a:solidFill>
            <a:srgbClr val="1C1C24"/>
          </a:solidFill>
          <a:ln w="9525">
            <a:solidFill>
              <a:srgbClr val="2A2A38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777240" y="3017520"/>
            <a:ext cx="22402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200" kern="0" dirty="0">
                <a:solidFill>
                  <a:srgbClr val="9A9A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БРИФ</a:t>
            </a:r>
            <a:endParaRPr lang="en-US" sz="1100" dirty="0"/>
          </a:p>
        </p:txBody>
      </p:sp>
      <p:sp>
        <p:nvSpPr>
          <p:cNvPr id="6" name="Text 4"/>
          <p:cNvSpPr/>
          <p:nvPr/>
        </p:nvSpPr>
        <p:spPr>
          <a:xfrm>
            <a:off x="777240" y="3429000"/>
            <a:ext cx="22402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0B98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 ₽</a:t>
            </a:r>
            <a:endParaRPr lang="en-US" sz="2800" dirty="0"/>
          </a:p>
        </p:txBody>
      </p:sp>
      <p:sp>
        <p:nvSpPr>
          <p:cNvPr id="7" name="Shape 5"/>
          <p:cNvSpPr/>
          <p:nvPr/>
        </p:nvSpPr>
        <p:spPr>
          <a:xfrm>
            <a:off x="777240" y="4160520"/>
            <a:ext cx="2240280" cy="0"/>
          </a:xfrm>
          <a:prstGeom prst="line">
            <a:avLst/>
          </a:prstGeom>
          <a:noFill/>
          <a:ln w="9525">
            <a:solidFill>
              <a:srgbClr val="2A2A38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777240" y="4297680"/>
            <a:ext cx="224028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C8C8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30 минут, Иван лично. Без обязательств.</a:t>
            </a:r>
            <a:endParaRPr lang="en-US" sz="1200" dirty="0"/>
          </a:p>
        </p:txBody>
      </p:sp>
      <p:sp>
        <p:nvSpPr>
          <p:cNvPr id="9" name="Shape 7"/>
          <p:cNvSpPr/>
          <p:nvPr/>
        </p:nvSpPr>
        <p:spPr>
          <a:xfrm>
            <a:off x="3383280" y="2743200"/>
            <a:ext cx="2697480" cy="3108960"/>
          </a:xfrm>
          <a:prstGeom prst="rect">
            <a:avLst/>
          </a:prstGeom>
          <a:solidFill>
            <a:srgbClr val="1C1C24"/>
          </a:solidFill>
          <a:ln w="9525">
            <a:solidFill>
              <a:srgbClr val="2A2A38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3611880" y="3017520"/>
            <a:ext cx="22402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200" kern="0" dirty="0">
                <a:solidFill>
                  <a:srgbClr val="9A9A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ДИАГНОСТИКА</a:t>
            </a:r>
            <a:endParaRPr lang="en-US" sz="1100" dirty="0"/>
          </a:p>
        </p:txBody>
      </p:sp>
      <p:sp>
        <p:nvSpPr>
          <p:cNvPr id="11" name="Text 9"/>
          <p:cNvSpPr/>
          <p:nvPr/>
        </p:nvSpPr>
        <p:spPr>
          <a:xfrm>
            <a:off x="3611880" y="3429000"/>
            <a:ext cx="22402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от 25 000 ₽</a:t>
            </a:r>
            <a:endParaRPr lang="en-US" sz="2800" dirty="0"/>
          </a:p>
        </p:txBody>
      </p:sp>
      <p:sp>
        <p:nvSpPr>
          <p:cNvPr id="12" name="Shape 10"/>
          <p:cNvSpPr/>
          <p:nvPr/>
        </p:nvSpPr>
        <p:spPr>
          <a:xfrm>
            <a:off x="3611880" y="4160520"/>
            <a:ext cx="2240280" cy="0"/>
          </a:xfrm>
          <a:prstGeom prst="line">
            <a:avLst/>
          </a:prstGeom>
          <a:noFill/>
          <a:ln w="9525">
            <a:solidFill>
              <a:srgbClr val="2A2A38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3611880" y="4297680"/>
            <a:ext cx="224028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C8C8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 дней. Возвращается при заключении контракта.</a:t>
            </a:r>
            <a:endParaRPr lang="en-US" sz="1200" dirty="0"/>
          </a:p>
        </p:txBody>
      </p:sp>
      <p:sp>
        <p:nvSpPr>
          <p:cNvPr id="14" name="Shape 12"/>
          <p:cNvSpPr/>
          <p:nvPr/>
        </p:nvSpPr>
        <p:spPr>
          <a:xfrm>
            <a:off x="6217920" y="2743200"/>
            <a:ext cx="2697480" cy="3108960"/>
          </a:xfrm>
          <a:prstGeom prst="rect">
            <a:avLst/>
          </a:prstGeom>
          <a:solidFill>
            <a:srgbClr val="1C1C24"/>
          </a:solidFill>
          <a:ln w="19050">
            <a:solidFill>
              <a:srgbClr val="E63946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6446520" y="2596896"/>
            <a:ext cx="1371600" cy="292608"/>
          </a:xfrm>
          <a:prstGeom prst="roundRect">
            <a:avLst>
              <a:gd name="adj" fmla="val 46875"/>
            </a:avLst>
          </a:prstGeom>
          <a:solidFill>
            <a:srgbClr val="E63946"/>
          </a:solidFill>
          <a:ln w="12700">
            <a:solidFill>
              <a:srgbClr val="E63946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6446520" y="2596896"/>
            <a:ext cx="13716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spc="15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Старт</a:t>
            </a:r>
            <a:endParaRPr lang="en-US" sz="1100" dirty="0"/>
          </a:p>
        </p:txBody>
      </p:sp>
      <p:sp>
        <p:nvSpPr>
          <p:cNvPr id="17" name="Text 15"/>
          <p:cNvSpPr/>
          <p:nvPr/>
        </p:nvSpPr>
        <p:spPr>
          <a:xfrm>
            <a:off x="6446520" y="3017520"/>
            <a:ext cx="22402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200" kern="0" dirty="0">
                <a:solidFill>
                  <a:srgbClr val="9A9A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СОПРОВОЖДЕНИЕ</a:t>
            </a:r>
            <a:endParaRPr lang="en-US" sz="1100" dirty="0"/>
          </a:p>
        </p:txBody>
      </p:sp>
      <p:sp>
        <p:nvSpPr>
          <p:cNvPr id="18" name="Text 16"/>
          <p:cNvSpPr/>
          <p:nvPr/>
        </p:nvSpPr>
        <p:spPr>
          <a:xfrm>
            <a:off x="6446520" y="3429000"/>
            <a:ext cx="22402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150 000 ₽</a:t>
            </a:r>
            <a:pPr indent="0" marL="0">
              <a:buNone/>
            </a:pPr>
            <a:r>
              <a:rPr lang="en-US" sz="1200" dirty="0">
                <a:solidFill>
                  <a:srgbClr val="9A9A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/мес</a:t>
            </a:r>
            <a:endParaRPr lang="en-US" sz="2800" dirty="0"/>
          </a:p>
        </p:txBody>
      </p:sp>
      <p:sp>
        <p:nvSpPr>
          <p:cNvPr id="19" name="Shape 17"/>
          <p:cNvSpPr/>
          <p:nvPr/>
        </p:nvSpPr>
        <p:spPr>
          <a:xfrm>
            <a:off x="6446520" y="4160520"/>
            <a:ext cx="2240280" cy="0"/>
          </a:xfrm>
          <a:prstGeom prst="line">
            <a:avLst/>
          </a:prstGeom>
          <a:noFill/>
          <a:ln w="9525">
            <a:solidFill>
              <a:srgbClr val="2A2A38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6446520" y="4297680"/>
            <a:ext cx="224028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C8C8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 простая доработка + гарантия 1 год.</a:t>
            </a:r>
            <a:endParaRPr lang="en-US" sz="1200" dirty="0"/>
          </a:p>
        </p:txBody>
      </p:sp>
      <p:sp>
        <p:nvSpPr>
          <p:cNvPr id="21" name="Shape 19"/>
          <p:cNvSpPr/>
          <p:nvPr/>
        </p:nvSpPr>
        <p:spPr>
          <a:xfrm>
            <a:off x="9052560" y="2743200"/>
            <a:ext cx="2697480" cy="3108960"/>
          </a:xfrm>
          <a:prstGeom prst="rect">
            <a:avLst/>
          </a:prstGeom>
          <a:solidFill>
            <a:srgbClr val="1C1C24"/>
          </a:solidFill>
          <a:ln w="9525">
            <a:solidFill>
              <a:srgbClr val="2A2A38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9281160" y="3017520"/>
            <a:ext cx="22402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200" kern="0" dirty="0">
                <a:solidFill>
                  <a:srgbClr val="9A9A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ВНЕДРЕНИЕ</a:t>
            </a:r>
            <a:endParaRPr lang="en-US" sz="1100" dirty="0"/>
          </a:p>
        </p:txBody>
      </p:sp>
      <p:sp>
        <p:nvSpPr>
          <p:cNvPr id="23" name="Text 21"/>
          <p:cNvSpPr/>
          <p:nvPr/>
        </p:nvSpPr>
        <p:spPr>
          <a:xfrm>
            <a:off x="9281160" y="3429000"/>
            <a:ext cx="22402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по ТЗ</a:t>
            </a:r>
            <a:endParaRPr lang="en-US" sz="2800" dirty="0"/>
          </a:p>
        </p:txBody>
      </p:sp>
      <p:sp>
        <p:nvSpPr>
          <p:cNvPr id="24" name="Shape 22"/>
          <p:cNvSpPr/>
          <p:nvPr/>
        </p:nvSpPr>
        <p:spPr>
          <a:xfrm>
            <a:off x="9281160" y="4160520"/>
            <a:ext cx="2240280" cy="0"/>
          </a:xfrm>
          <a:prstGeom prst="line">
            <a:avLst/>
          </a:prstGeom>
          <a:noFill/>
          <a:ln w="9525">
            <a:solidFill>
              <a:srgbClr val="2A2A38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9281160" y="4297680"/>
            <a:ext cx="224028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C8C8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ТЗ пишем мы. Часы −30% за счёт ИИ-помощников.</a:t>
            </a:r>
            <a:endParaRPr lang="en-US" sz="1200" dirty="0"/>
          </a:p>
        </p:txBody>
      </p:sp>
      <p:sp>
        <p:nvSpPr>
          <p:cNvPr id="26" name="Text 24"/>
          <p:cNvSpPr/>
          <p:nvPr/>
        </p:nvSpPr>
        <p:spPr>
          <a:xfrm>
            <a:off x="548640" y="6537960"/>
            <a:ext cx="8229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spc="200" kern="0" dirty="0">
                <a:solidFill>
                  <a:srgbClr val="9A9A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VANTEAM · Внедряем 1С с ИИ по SCRUM · vanteam.ru</a:t>
            </a:r>
            <a:endParaRPr lang="en-US" sz="800" dirty="0"/>
          </a:p>
        </p:txBody>
      </p:sp>
      <p:sp>
        <p:nvSpPr>
          <p:cNvPr id="27" name="Text 25"/>
          <p:cNvSpPr/>
          <p:nvPr/>
        </p:nvSpPr>
        <p:spPr>
          <a:xfrm>
            <a:off x="10180015" y="6537960"/>
            <a:ext cx="14630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spc="200" kern="0" dirty="0">
                <a:solidFill>
                  <a:srgbClr val="9A9A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06 / 08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E0E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0972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E639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РЕАЛЬНЫЕ КЛИЕНТЫ. РЕАЛЬНЫЕ ЦИФРЫ.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Aft>
                <a:spcPts val="400"/>
              </a:spcAft>
              <a:buNone/>
            </a:pPr>
            <a:r>
              <a:rPr lang="en-US" sz="27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100+ внедрений командой в производстве и услугах.
</a:t>
            </a:r>
            <a:pPr algn="l" indent="0" marL="0">
              <a:spcAft>
                <a:spcPts val="400"/>
              </a:spcAft>
              <a:buNone/>
            </a:pPr>
            <a:r>
              <a:rPr lang="en-US" sz="1400" dirty="0">
                <a:solidFill>
                  <a:srgbClr val="C8C8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+ 1С:УНФ в торговле и услугах. + 1С International Турция.</a:t>
            </a:r>
            <a:endParaRPr lang="en-US" sz="2700" dirty="0"/>
          </a:p>
        </p:txBody>
      </p:sp>
      <p:sp>
        <p:nvSpPr>
          <p:cNvPr id="4" name="Shape 2"/>
          <p:cNvSpPr/>
          <p:nvPr/>
        </p:nvSpPr>
        <p:spPr>
          <a:xfrm>
            <a:off x="548640" y="2743200"/>
            <a:ext cx="3657600" cy="1600200"/>
          </a:xfrm>
          <a:prstGeom prst="rect">
            <a:avLst/>
          </a:prstGeom>
          <a:solidFill>
            <a:srgbClr val="1C1C24"/>
          </a:solidFill>
          <a:ln w="9525">
            <a:solidFill>
              <a:srgbClr val="2A2A38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731520" y="2880360"/>
            <a:ext cx="329184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ENFRAME EXPO</a:t>
            </a:r>
            <a:endParaRPr lang="en-US" sz="1500" dirty="0"/>
          </a:p>
        </p:txBody>
      </p:sp>
      <p:sp>
        <p:nvSpPr>
          <p:cNvPr id="6" name="Text 4"/>
          <p:cNvSpPr/>
          <p:nvPr/>
        </p:nvSpPr>
        <p:spPr>
          <a:xfrm>
            <a:off x="731520" y="3200400"/>
            <a:ext cx="329184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9A9A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1С:УНФ + CRM · услуги</a:t>
            </a:r>
            <a:endParaRPr lang="en-US" sz="1000" dirty="0"/>
          </a:p>
        </p:txBody>
      </p:sp>
      <p:sp>
        <p:nvSpPr>
          <p:cNvPr id="7" name="Text 5"/>
          <p:cNvSpPr/>
          <p:nvPr/>
        </p:nvSpPr>
        <p:spPr>
          <a:xfrm>
            <a:off x="731520" y="3520440"/>
            <a:ext cx="13716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E639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×3</a:t>
            </a:r>
            <a:endParaRPr lang="en-US" sz="2600" dirty="0"/>
          </a:p>
        </p:txBody>
      </p:sp>
      <p:sp>
        <p:nvSpPr>
          <p:cNvPr id="8" name="Text 6"/>
          <p:cNvSpPr/>
          <p:nvPr/>
        </p:nvSpPr>
        <p:spPr>
          <a:xfrm>
            <a:off x="2103120" y="3584448"/>
            <a:ext cx="19659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C8C8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оборот / ФОТ команды за 6 мес</a:t>
            </a:r>
            <a:endParaRPr lang="en-US" sz="1000" dirty="0"/>
          </a:p>
        </p:txBody>
      </p:sp>
      <p:sp>
        <p:nvSpPr>
          <p:cNvPr id="9" name="Shape 7"/>
          <p:cNvSpPr/>
          <p:nvPr/>
        </p:nvSpPr>
        <p:spPr>
          <a:xfrm>
            <a:off x="4325112" y="2743200"/>
            <a:ext cx="3657600" cy="1600200"/>
          </a:xfrm>
          <a:prstGeom prst="rect">
            <a:avLst/>
          </a:prstGeom>
          <a:solidFill>
            <a:srgbClr val="1C1C24"/>
          </a:solidFill>
          <a:ln w="9525">
            <a:solidFill>
              <a:srgbClr val="2A2A38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4507992" y="2880360"/>
            <a:ext cx="329184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Завод Феникс</a:t>
            </a:r>
            <a:endParaRPr lang="en-US" sz="1500" dirty="0"/>
          </a:p>
        </p:txBody>
      </p:sp>
      <p:sp>
        <p:nvSpPr>
          <p:cNvPr id="11" name="Text 9"/>
          <p:cNvSpPr/>
          <p:nvPr/>
        </p:nvSpPr>
        <p:spPr>
          <a:xfrm>
            <a:off x="4507992" y="3200400"/>
            <a:ext cx="329184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9A9A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1С:ERP · производство МАФ</a:t>
            </a:r>
            <a:endParaRPr lang="en-US" sz="1000" dirty="0"/>
          </a:p>
        </p:txBody>
      </p:sp>
      <p:sp>
        <p:nvSpPr>
          <p:cNvPr id="12" name="Text 10"/>
          <p:cNvSpPr/>
          <p:nvPr/>
        </p:nvSpPr>
        <p:spPr>
          <a:xfrm>
            <a:off x="4507992" y="3520440"/>
            <a:ext cx="13716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E639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−30%</a:t>
            </a:r>
            <a:endParaRPr lang="en-US" sz="2600" dirty="0"/>
          </a:p>
        </p:txBody>
      </p:sp>
      <p:sp>
        <p:nvSpPr>
          <p:cNvPr id="13" name="Text 11"/>
          <p:cNvSpPr/>
          <p:nvPr/>
        </p:nvSpPr>
        <p:spPr>
          <a:xfrm>
            <a:off x="5879592" y="3584448"/>
            <a:ext cx="19659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C8C8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НЗП + выход собственника из операционки</a:t>
            </a:r>
            <a:endParaRPr lang="en-US" sz="1000" dirty="0"/>
          </a:p>
        </p:txBody>
      </p:sp>
      <p:sp>
        <p:nvSpPr>
          <p:cNvPr id="14" name="Shape 12"/>
          <p:cNvSpPr/>
          <p:nvPr/>
        </p:nvSpPr>
        <p:spPr>
          <a:xfrm>
            <a:off x="8101584" y="2743200"/>
            <a:ext cx="3657600" cy="1600200"/>
          </a:xfrm>
          <a:prstGeom prst="rect">
            <a:avLst/>
          </a:prstGeom>
          <a:solidFill>
            <a:srgbClr val="1C1C24"/>
          </a:solidFill>
          <a:ln w="9525">
            <a:solidFill>
              <a:srgbClr val="2A2A38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8284464" y="2880360"/>
            <a:ext cx="329184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PETTO</a:t>
            </a:r>
            <a:endParaRPr lang="en-US" sz="1500" dirty="0"/>
          </a:p>
        </p:txBody>
      </p:sp>
      <p:sp>
        <p:nvSpPr>
          <p:cNvPr id="16" name="Text 14"/>
          <p:cNvSpPr/>
          <p:nvPr/>
        </p:nvSpPr>
        <p:spPr>
          <a:xfrm>
            <a:off x="8284464" y="3200400"/>
            <a:ext cx="329184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9A9A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1С:УНФ · зоотовары</a:t>
            </a:r>
            <a:endParaRPr lang="en-US" sz="1000" dirty="0"/>
          </a:p>
        </p:txBody>
      </p:sp>
      <p:sp>
        <p:nvSpPr>
          <p:cNvPr id="17" name="Text 15"/>
          <p:cNvSpPr/>
          <p:nvPr/>
        </p:nvSpPr>
        <p:spPr>
          <a:xfrm>
            <a:off x="8284464" y="3520440"/>
            <a:ext cx="13716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E639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+30%</a:t>
            </a:r>
            <a:endParaRPr lang="en-US" sz="2600" dirty="0"/>
          </a:p>
        </p:txBody>
      </p:sp>
      <p:sp>
        <p:nvSpPr>
          <p:cNvPr id="18" name="Text 16"/>
          <p:cNvSpPr/>
          <p:nvPr/>
        </p:nvSpPr>
        <p:spPr>
          <a:xfrm>
            <a:off x="9656064" y="3584448"/>
            <a:ext cx="19659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C8C8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производство, −90% ошибок</a:t>
            </a:r>
            <a:endParaRPr lang="en-US" sz="1000" dirty="0"/>
          </a:p>
        </p:txBody>
      </p:sp>
      <p:sp>
        <p:nvSpPr>
          <p:cNvPr id="19" name="Shape 17"/>
          <p:cNvSpPr/>
          <p:nvPr/>
        </p:nvSpPr>
        <p:spPr>
          <a:xfrm>
            <a:off x="548640" y="4462272"/>
            <a:ext cx="3657600" cy="1600200"/>
          </a:xfrm>
          <a:prstGeom prst="rect">
            <a:avLst/>
          </a:prstGeom>
          <a:solidFill>
            <a:srgbClr val="1C1C24"/>
          </a:solidFill>
          <a:ln w="9525">
            <a:solidFill>
              <a:srgbClr val="2A2A38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731520" y="4599432"/>
            <a:ext cx="329184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Верфь Турция</a:t>
            </a:r>
            <a:endParaRPr lang="en-US" sz="1500" dirty="0"/>
          </a:p>
        </p:txBody>
      </p:sp>
      <p:sp>
        <p:nvSpPr>
          <p:cNvPr id="21" name="Text 19"/>
          <p:cNvSpPr/>
          <p:nvPr/>
        </p:nvSpPr>
        <p:spPr>
          <a:xfrm>
            <a:off x="731520" y="4919472"/>
            <a:ext cx="329184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9A9A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1С:ERP на английском · судостроение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731520" y="5239512"/>
            <a:ext cx="13716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10B98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RU↔TR</a:t>
            </a:r>
            <a:endParaRPr lang="en-US" sz="2600" dirty="0"/>
          </a:p>
        </p:txBody>
      </p:sp>
      <p:sp>
        <p:nvSpPr>
          <p:cNvPr id="23" name="Text 21"/>
          <p:cNvSpPr/>
          <p:nvPr/>
        </p:nvSpPr>
        <p:spPr>
          <a:xfrm>
            <a:off x="2103120" y="5303520"/>
            <a:ext cx="19659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C8C8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1С International, ВЭД-контур, экспорт</a:t>
            </a:r>
            <a:endParaRPr lang="en-US" sz="1000" dirty="0"/>
          </a:p>
        </p:txBody>
      </p:sp>
      <p:sp>
        <p:nvSpPr>
          <p:cNvPr id="24" name="Shape 22"/>
          <p:cNvSpPr/>
          <p:nvPr/>
        </p:nvSpPr>
        <p:spPr>
          <a:xfrm>
            <a:off x="4325112" y="4462272"/>
            <a:ext cx="3657600" cy="1600200"/>
          </a:xfrm>
          <a:prstGeom prst="rect">
            <a:avLst/>
          </a:prstGeom>
          <a:solidFill>
            <a:srgbClr val="1C1C24"/>
          </a:solidFill>
          <a:ln w="9525">
            <a:solidFill>
              <a:srgbClr val="2A2A38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4507992" y="4599432"/>
            <a:ext cx="329184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+ 5 под NDA</a:t>
            </a:r>
            <a:endParaRPr lang="en-US" sz="1500" dirty="0"/>
          </a:p>
        </p:txBody>
      </p:sp>
      <p:sp>
        <p:nvSpPr>
          <p:cNvPr id="26" name="Text 24"/>
          <p:cNvSpPr/>
          <p:nvPr/>
        </p:nvSpPr>
        <p:spPr>
          <a:xfrm>
            <a:off x="4507992" y="4919472"/>
            <a:ext cx="329184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9A9A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производство, торговля, логистика, дистрибуция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4507992" y="5239512"/>
            <a:ext cx="13716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10B98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5+</a:t>
            </a:r>
            <a:endParaRPr lang="en-US" sz="2600" dirty="0"/>
          </a:p>
        </p:txBody>
      </p:sp>
      <p:sp>
        <p:nvSpPr>
          <p:cNvPr id="28" name="Text 26"/>
          <p:cNvSpPr/>
          <p:nvPr/>
        </p:nvSpPr>
        <p:spPr>
          <a:xfrm>
            <a:off x="5879592" y="5303520"/>
            <a:ext cx="19659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C8C8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имена раскроем на брифе</a:t>
            </a:r>
            <a:endParaRPr lang="en-US" sz="1000" dirty="0"/>
          </a:p>
        </p:txBody>
      </p:sp>
      <p:sp>
        <p:nvSpPr>
          <p:cNvPr id="29" name="Text 27"/>
          <p:cNvSpPr/>
          <p:nvPr/>
        </p:nvSpPr>
        <p:spPr>
          <a:xfrm>
            <a:off x="548640" y="626364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A9A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Под NDA — есть ещё 5 клиентов в производстве и торговле. Расскажу на брифе.</a:t>
            </a:r>
            <a:endParaRPr lang="en-US" sz="1000" dirty="0"/>
          </a:p>
        </p:txBody>
      </p:sp>
      <p:sp>
        <p:nvSpPr>
          <p:cNvPr id="30" name="Text 28"/>
          <p:cNvSpPr/>
          <p:nvPr/>
        </p:nvSpPr>
        <p:spPr>
          <a:xfrm>
            <a:off x="548640" y="6537960"/>
            <a:ext cx="8229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spc="200" kern="0" dirty="0">
                <a:solidFill>
                  <a:srgbClr val="9A9A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VANTEAM · Внедряем 1С с ИИ по SCRUM · vanteam.ru</a:t>
            </a:r>
            <a:endParaRPr lang="en-US" sz="800" dirty="0"/>
          </a:p>
        </p:txBody>
      </p:sp>
      <p:sp>
        <p:nvSpPr>
          <p:cNvPr id="31" name="Text 29"/>
          <p:cNvSpPr/>
          <p:nvPr/>
        </p:nvSpPr>
        <p:spPr>
          <a:xfrm>
            <a:off x="10180015" y="6537960"/>
            <a:ext cx="14630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spc="200" kern="0" dirty="0">
                <a:solidFill>
                  <a:srgbClr val="9A9A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07 / 08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E0E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C:\Projects\VANSOFT_marketing\presentations\v2_2026-05-11\_screenshots\logo-mark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48640" y="457200"/>
            <a:ext cx="502920" cy="50292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1188720" y="457200"/>
            <a:ext cx="15544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VAN</a:t>
            </a:r>
            <a:pPr indent="0" marL="0">
              <a:buNone/>
            </a:pPr>
            <a:r>
              <a:rPr lang="en-US" sz="17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team</a:t>
            </a:r>
            <a:endParaRPr lang="en-US" sz="1700" dirty="0"/>
          </a:p>
        </p:txBody>
      </p:sp>
      <p:sp>
        <p:nvSpPr>
          <p:cNvPr id="4" name="Text 1"/>
          <p:cNvSpPr/>
          <p:nvPr/>
        </p:nvSpPr>
        <p:spPr>
          <a:xfrm>
            <a:off x="548640" y="1645920"/>
            <a:ext cx="10972800" cy="23774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Aft>
                <a:spcPts val="400"/>
              </a:spcAft>
              <a:buNone/>
            </a:pPr>
            <a:r>
              <a:rPr lang="en-US" sz="5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Бесплатный бриф.
</a:t>
            </a:r>
            <a:pPr algn="l" indent="0" marL="0">
              <a:spcAft>
                <a:spcPts val="400"/>
              </a:spcAft>
              <a:buNone/>
            </a:pPr>
            <a:r>
              <a:rPr lang="en-US" sz="5000" b="1" dirty="0">
                <a:solidFill>
                  <a:srgbClr val="E639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Иван Бохан отвечает лично.</a:t>
            </a:r>
            <a:endParaRPr lang="en-US" sz="5000" dirty="0"/>
          </a:p>
        </p:txBody>
      </p:sp>
      <p:sp>
        <p:nvSpPr>
          <p:cNvPr id="5" name="Text 2"/>
          <p:cNvSpPr/>
          <p:nvPr/>
        </p:nvSpPr>
        <p:spPr>
          <a:xfrm>
            <a:off x="548640" y="3840480"/>
            <a:ext cx="109728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700" dirty="0">
                <a:solidFill>
                  <a:srgbClr val="C8C8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30 минут. Без обязательств. После брифа — диагностика, дорожная карта и стартовая смета.</a:t>
            </a:r>
            <a:endParaRPr lang="en-US" sz="1700" dirty="0"/>
          </a:p>
        </p:txBody>
      </p:sp>
      <p:sp>
        <p:nvSpPr>
          <p:cNvPr id="6" name="Shape 3"/>
          <p:cNvSpPr/>
          <p:nvPr/>
        </p:nvSpPr>
        <p:spPr>
          <a:xfrm>
            <a:off x="548640" y="4846320"/>
            <a:ext cx="2697480" cy="914400"/>
          </a:xfrm>
          <a:prstGeom prst="rect">
            <a:avLst/>
          </a:prstGeom>
          <a:solidFill>
            <a:srgbClr val="1C1C24"/>
          </a:solidFill>
          <a:ln w="9525">
            <a:solidFill>
              <a:srgbClr val="2A2A38"/>
            </a:solidFill>
            <a:prstDash val="solid"/>
          </a:ln>
        </p:spPr>
      </p:sp>
      <p:sp>
        <p:nvSpPr>
          <p:cNvPr id="7" name="Text 4"/>
          <p:cNvSpPr/>
          <p:nvPr/>
        </p:nvSpPr>
        <p:spPr>
          <a:xfrm>
            <a:off x="731520" y="4983480"/>
            <a:ext cx="23317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spc="250" kern="0" dirty="0">
                <a:solidFill>
                  <a:srgbClr val="9A9A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САЙТ</a:t>
            </a:r>
            <a:endParaRPr lang="en-US" sz="900" dirty="0"/>
          </a:p>
        </p:txBody>
      </p:sp>
      <p:sp>
        <p:nvSpPr>
          <p:cNvPr id="8" name="Text 5"/>
          <p:cNvSpPr/>
          <p:nvPr/>
        </p:nvSpPr>
        <p:spPr>
          <a:xfrm>
            <a:off x="731520" y="5230368"/>
            <a:ext cx="23317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vanteam.ru</a:t>
            </a:r>
            <a:endParaRPr lang="en-US" sz="1400" dirty="0"/>
          </a:p>
        </p:txBody>
      </p:sp>
      <p:sp>
        <p:nvSpPr>
          <p:cNvPr id="9" name="Shape 6"/>
          <p:cNvSpPr/>
          <p:nvPr/>
        </p:nvSpPr>
        <p:spPr>
          <a:xfrm>
            <a:off x="3364992" y="4846320"/>
            <a:ext cx="2697480" cy="914400"/>
          </a:xfrm>
          <a:prstGeom prst="rect">
            <a:avLst/>
          </a:prstGeom>
          <a:solidFill>
            <a:srgbClr val="1C1C24"/>
          </a:solidFill>
          <a:ln w="9525">
            <a:solidFill>
              <a:srgbClr val="2A2A38"/>
            </a:solidFill>
            <a:prstDash val="solid"/>
          </a:ln>
        </p:spPr>
      </p:sp>
      <p:sp>
        <p:nvSpPr>
          <p:cNvPr id="10" name="Text 7"/>
          <p:cNvSpPr/>
          <p:nvPr/>
        </p:nvSpPr>
        <p:spPr>
          <a:xfrm>
            <a:off x="3547872" y="4983480"/>
            <a:ext cx="23317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spc="250" kern="0" dirty="0">
                <a:solidFill>
                  <a:srgbClr val="9A9A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ТЕЛЕФОН</a:t>
            </a:r>
            <a:endParaRPr lang="en-US" sz="900" dirty="0"/>
          </a:p>
        </p:txBody>
      </p:sp>
      <p:sp>
        <p:nvSpPr>
          <p:cNvPr id="11" name="Text 8"/>
          <p:cNvSpPr/>
          <p:nvPr/>
        </p:nvSpPr>
        <p:spPr>
          <a:xfrm>
            <a:off x="3547872" y="5230368"/>
            <a:ext cx="23317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+7 (926) 994-94-10</a:t>
            </a:r>
            <a:endParaRPr lang="en-US" sz="1400" dirty="0"/>
          </a:p>
        </p:txBody>
      </p:sp>
      <p:sp>
        <p:nvSpPr>
          <p:cNvPr id="12" name="Shape 9"/>
          <p:cNvSpPr/>
          <p:nvPr/>
        </p:nvSpPr>
        <p:spPr>
          <a:xfrm>
            <a:off x="6181344" y="4846320"/>
            <a:ext cx="2697480" cy="914400"/>
          </a:xfrm>
          <a:prstGeom prst="rect">
            <a:avLst/>
          </a:prstGeom>
          <a:solidFill>
            <a:srgbClr val="1C1C24"/>
          </a:solidFill>
          <a:ln w="9525">
            <a:solidFill>
              <a:srgbClr val="2A2A38"/>
            </a:solidFill>
            <a:prstDash val="solid"/>
          </a:ln>
        </p:spPr>
      </p:sp>
      <p:sp>
        <p:nvSpPr>
          <p:cNvPr id="13" name="Text 10"/>
          <p:cNvSpPr/>
          <p:nvPr/>
        </p:nvSpPr>
        <p:spPr>
          <a:xfrm>
            <a:off x="6364224" y="4983480"/>
            <a:ext cx="23317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spc="250" kern="0" dirty="0">
                <a:solidFill>
                  <a:srgbClr val="9A9A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EMAIL</a:t>
            </a:r>
            <a:endParaRPr lang="en-US" sz="900" dirty="0"/>
          </a:p>
        </p:txBody>
      </p:sp>
      <p:sp>
        <p:nvSpPr>
          <p:cNvPr id="14" name="Text 11"/>
          <p:cNvSpPr/>
          <p:nvPr/>
        </p:nvSpPr>
        <p:spPr>
          <a:xfrm>
            <a:off x="6364224" y="5230368"/>
            <a:ext cx="23317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info@bokhanivan.ru</a:t>
            </a:r>
            <a:endParaRPr lang="en-US" sz="1400" dirty="0"/>
          </a:p>
        </p:txBody>
      </p:sp>
      <p:sp>
        <p:nvSpPr>
          <p:cNvPr id="15" name="Shape 12"/>
          <p:cNvSpPr/>
          <p:nvPr/>
        </p:nvSpPr>
        <p:spPr>
          <a:xfrm>
            <a:off x="8997696" y="4846320"/>
            <a:ext cx="2697480" cy="914400"/>
          </a:xfrm>
          <a:prstGeom prst="rect">
            <a:avLst/>
          </a:prstGeom>
          <a:solidFill>
            <a:srgbClr val="1C1C24"/>
          </a:solidFill>
          <a:ln w="9525">
            <a:solidFill>
              <a:srgbClr val="2A2A38"/>
            </a:solidFill>
            <a:prstDash val="solid"/>
          </a:ln>
        </p:spPr>
      </p:sp>
      <p:sp>
        <p:nvSpPr>
          <p:cNvPr id="16" name="Text 13"/>
          <p:cNvSpPr/>
          <p:nvPr/>
        </p:nvSpPr>
        <p:spPr>
          <a:xfrm>
            <a:off x="9180576" y="4983480"/>
            <a:ext cx="23317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spc="250" kern="0" dirty="0">
                <a:solidFill>
                  <a:srgbClr val="9A9A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TELEGRAM</a:t>
            </a:r>
            <a:endParaRPr lang="en-US" sz="900" dirty="0"/>
          </a:p>
        </p:txBody>
      </p:sp>
      <p:sp>
        <p:nvSpPr>
          <p:cNvPr id="17" name="Text 14"/>
          <p:cNvSpPr/>
          <p:nvPr/>
        </p:nvSpPr>
        <p:spPr>
          <a:xfrm>
            <a:off x="9180576" y="5230368"/>
            <a:ext cx="23317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@bokhan_ivan</a:t>
            </a:r>
            <a:endParaRPr lang="en-US" sz="1400" dirty="0"/>
          </a:p>
        </p:txBody>
      </p:sp>
      <p:sp>
        <p:nvSpPr>
          <p:cNvPr id="18" name="Text 15"/>
          <p:cNvSpPr/>
          <p:nvPr/>
        </p:nvSpPr>
        <p:spPr>
          <a:xfrm>
            <a:off x="548640" y="626364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150" kern="0" dirty="0">
                <a:solidFill>
                  <a:srgbClr val="9A9A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VANTEAM · Внедряем 1С с ИИ по SCRUM · Дилер 1С International Турция · Топ-400 «Гендиректор»</a:t>
            </a:r>
            <a:endParaRPr lang="en-US" sz="1000" dirty="0"/>
          </a:p>
        </p:txBody>
      </p:sp>
      <p:sp>
        <p:nvSpPr>
          <p:cNvPr id="19" name="Text 16"/>
          <p:cNvSpPr/>
          <p:nvPr/>
        </p:nvSpPr>
        <p:spPr>
          <a:xfrm>
            <a:off x="548640" y="6537960"/>
            <a:ext cx="8229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spc="200" kern="0" dirty="0">
                <a:solidFill>
                  <a:srgbClr val="9A9A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VANTEAM · Внедряем 1С с ИИ по SCRUM · vanteam.ru</a:t>
            </a:r>
            <a:endParaRPr lang="en-US" sz="800" dirty="0"/>
          </a:p>
        </p:txBody>
      </p:sp>
      <p:sp>
        <p:nvSpPr>
          <p:cNvPr id="20" name="Text 17"/>
          <p:cNvSpPr/>
          <p:nvPr/>
        </p:nvSpPr>
        <p:spPr>
          <a:xfrm>
            <a:off x="10180015" y="6537960"/>
            <a:ext cx="14630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spc="200" kern="0" dirty="0">
                <a:solidFill>
                  <a:srgbClr val="9A9A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08 / 08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VANTEAM — Модель 3 Sales v6 (КП, 16:9)</dc:title>
  <dc:subject>PptxGenJS Presentation</dc:subject>
  <dc:creator>VANTEAM</dc:creator>
  <cp:lastModifiedBy>VANTEAM</cp:lastModifiedBy>
  <cp:revision>1</cp:revision>
  <dcterms:created xsi:type="dcterms:W3CDTF">2026-05-12T05:52:47Z</dcterms:created>
  <dcterms:modified xsi:type="dcterms:W3CDTF">2026-05-12T05:52:47Z</dcterms:modified>
</cp:coreProperties>
</file>